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60" r:id="rId5"/>
    <p:sldId id="261" r:id="rId6"/>
    <p:sldId id="263" r:id="rId7"/>
    <p:sldId id="265" r:id="rId8"/>
    <p:sldId id="268" r:id="rId9"/>
    <p:sldId id="269" r:id="rId10"/>
    <p:sldId id="270" r:id="rId11"/>
    <p:sldId id="271" r:id="rId12"/>
    <p:sldId id="273" r:id="rId13"/>
    <p:sldId id="274"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D1D28-651B-4091-8D6F-2A938C57E9D9}" v="1" dt="2023-12-02T15:02:06.728"/>
    <p1510:client id="{E019CF76-D085-41D1-977B-7769FBA4275E}" v="791" dt="2023-12-02T15:13:14.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29ACB-68CF-480F-A701-AF1D1063860E}"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A192EDEE-7784-4DF9-9D84-3E5D3E5610FA}">
      <dgm:prSet/>
      <dgm:spPr/>
      <dgm:t>
        <a:bodyPr/>
        <a:lstStyle/>
        <a:p>
          <a:r>
            <a:rPr lang="en-US" b="1"/>
            <a:t>CI/CD Pipelines</a:t>
          </a:r>
          <a:endParaRPr lang="en-US"/>
        </a:p>
      </dgm:t>
    </dgm:pt>
    <dgm:pt modelId="{0DD57773-A151-4BEF-855C-8A8B6724AB42}" type="parTrans" cxnId="{0B51E0D8-1454-42E6-816B-7C40DAD9969D}">
      <dgm:prSet/>
      <dgm:spPr/>
      <dgm:t>
        <a:bodyPr/>
        <a:lstStyle/>
        <a:p>
          <a:endParaRPr lang="en-US"/>
        </a:p>
      </dgm:t>
    </dgm:pt>
    <dgm:pt modelId="{CF0D01A6-AEE6-42B8-932F-F0ED7968F214}" type="sibTrans" cxnId="{0B51E0D8-1454-42E6-816B-7C40DAD9969D}">
      <dgm:prSet/>
      <dgm:spPr/>
      <dgm:t>
        <a:bodyPr/>
        <a:lstStyle/>
        <a:p>
          <a:endParaRPr lang="en-US"/>
        </a:p>
      </dgm:t>
    </dgm:pt>
    <dgm:pt modelId="{2694C668-36EA-4433-A132-AC78B081181C}">
      <dgm:prSet/>
      <dgm:spPr/>
      <dgm:t>
        <a:bodyPr/>
        <a:lstStyle/>
        <a:p>
          <a:r>
            <a:rPr lang="en-US"/>
            <a:t>Jenkins: Automation server used for building, testing, and deploying software.</a:t>
          </a:r>
        </a:p>
      </dgm:t>
    </dgm:pt>
    <dgm:pt modelId="{5178500F-ECD4-4690-A5D1-345198567E4F}" type="parTrans" cxnId="{F62F1A38-84DD-4136-8074-9B6630AE2DA4}">
      <dgm:prSet/>
      <dgm:spPr/>
      <dgm:t>
        <a:bodyPr/>
        <a:lstStyle/>
        <a:p>
          <a:endParaRPr lang="en-US"/>
        </a:p>
      </dgm:t>
    </dgm:pt>
    <dgm:pt modelId="{3FC4C1AC-9B5C-4871-8B34-8C2681AC6051}" type="sibTrans" cxnId="{F62F1A38-84DD-4136-8074-9B6630AE2DA4}">
      <dgm:prSet/>
      <dgm:spPr/>
      <dgm:t>
        <a:bodyPr/>
        <a:lstStyle/>
        <a:p>
          <a:endParaRPr lang="en-US"/>
        </a:p>
      </dgm:t>
    </dgm:pt>
    <dgm:pt modelId="{98B844EF-D67A-455D-BACC-0556DD80E9FA}">
      <dgm:prSet/>
      <dgm:spPr/>
      <dgm:t>
        <a:bodyPr/>
        <a:lstStyle/>
        <a:p>
          <a:r>
            <a:rPr lang="en-US"/>
            <a:t>Travis CI: Cloud-based CI service for testing and deploying code changes.</a:t>
          </a:r>
        </a:p>
      </dgm:t>
    </dgm:pt>
    <dgm:pt modelId="{CCB8AF6E-8CF5-4921-B05D-6E17DF317F7A}" type="parTrans" cxnId="{3A195B00-BFAA-41F8-99FB-1D1940C57C30}">
      <dgm:prSet/>
      <dgm:spPr/>
      <dgm:t>
        <a:bodyPr/>
        <a:lstStyle/>
        <a:p>
          <a:endParaRPr lang="en-US"/>
        </a:p>
      </dgm:t>
    </dgm:pt>
    <dgm:pt modelId="{617F2AB9-AA28-4F09-AD60-DF1F1AB472BE}" type="sibTrans" cxnId="{3A195B00-BFAA-41F8-99FB-1D1940C57C30}">
      <dgm:prSet/>
      <dgm:spPr/>
      <dgm:t>
        <a:bodyPr/>
        <a:lstStyle/>
        <a:p>
          <a:endParaRPr lang="en-US"/>
        </a:p>
      </dgm:t>
    </dgm:pt>
    <dgm:pt modelId="{AED00460-EC24-41CB-9204-4C4549038670}" type="pres">
      <dgm:prSet presAssocID="{0EF29ACB-68CF-480F-A701-AF1D1063860E}" presName="hierChild1" presStyleCnt="0">
        <dgm:presLayoutVars>
          <dgm:chPref val="1"/>
          <dgm:dir/>
          <dgm:animOne val="branch"/>
          <dgm:animLvl val="lvl"/>
          <dgm:resizeHandles/>
        </dgm:presLayoutVars>
      </dgm:prSet>
      <dgm:spPr/>
    </dgm:pt>
    <dgm:pt modelId="{0F63ECD7-BA90-4DF4-A12C-84C0B9C06777}" type="pres">
      <dgm:prSet presAssocID="{A192EDEE-7784-4DF9-9D84-3E5D3E5610FA}" presName="hierRoot1" presStyleCnt="0"/>
      <dgm:spPr/>
    </dgm:pt>
    <dgm:pt modelId="{02D1E979-FCD1-4F2E-8C89-BD9F26E5488A}" type="pres">
      <dgm:prSet presAssocID="{A192EDEE-7784-4DF9-9D84-3E5D3E5610FA}" presName="composite" presStyleCnt="0"/>
      <dgm:spPr/>
    </dgm:pt>
    <dgm:pt modelId="{18D3DFDF-09C8-44AA-B20C-90F28D6F6996}" type="pres">
      <dgm:prSet presAssocID="{A192EDEE-7784-4DF9-9D84-3E5D3E5610FA}" presName="background" presStyleLbl="node0" presStyleIdx="0" presStyleCnt="3"/>
      <dgm:spPr/>
    </dgm:pt>
    <dgm:pt modelId="{B27C1053-7D06-4BA1-84E9-A3212D294DB3}" type="pres">
      <dgm:prSet presAssocID="{A192EDEE-7784-4DF9-9D84-3E5D3E5610FA}" presName="text" presStyleLbl="fgAcc0" presStyleIdx="0" presStyleCnt="3">
        <dgm:presLayoutVars>
          <dgm:chPref val="3"/>
        </dgm:presLayoutVars>
      </dgm:prSet>
      <dgm:spPr/>
    </dgm:pt>
    <dgm:pt modelId="{5F2EBECE-DCC4-4F5B-AE18-8D6CE5724A74}" type="pres">
      <dgm:prSet presAssocID="{A192EDEE-7784-4DF9-9D84-3E5D3E5610FA}" presName="hierChild2" presStyleCnt="0"/>
      <dgm:spPr/>
    </dgm:pt>
    <dgm:pt modelId="{47E17CD9-B926-4F33-8BD1-4E0557618638}" type="pres">
      <dgm:prSet presAssocID="{2694C668-36EA-4433-A132-AC78B081181C}" presName="hierRoot1" presStyleCnt="0"/>
      <dgm:spPr/>
    </dgm:pt>
    <dgm:pt modelId="{851AB989-CB4C-4CE9-84C3-DE931DED1069}" type="pres">
      <dgm:prSet presAssocID="{2694C668-36EA-4433-A132-AC78B081181C}" presName="composite" presStyleCnt="0"/>
      <dgm:spPr/>
    </dgm:pt>
    <dgm:pt modelId="{835EAE27-B9E0-47F3-B056-57225AF44A0C}" type="pres">
      <dgm:prSet presAssocID="{2694C668-36EA-4433-A132-AC78B081181C}" presName="background" presStyleLbl="node0" presStyleIdx="1" presStyleCnt="3"/>
      <dgm:spPr/>
    </dgm:pt>
    <dgm:pt modelId="{D62F3CB7-C23F-4BD7-857D-63E1AD26FC5D}" type="pres">
      <dgm:prSet presAssocID="{2694C668-36EA-4433-A132-AC78B081181C}" presName="text" presStyleLbl="fgAcc0" presStyleIdx="1" presStyleCnt="3">
        <dgm:presLayoutVars>
          <dgm:chPref val="3"/>
        </dgm:presLayoutVars>
      </dgm:prSet>
      <dgm:spPr/>
    </dgm:pt>
    <dgm:pt modelId="{794E6072-6CB4-4439-A2EB-583CCA2CF8C3}" type="pres">
      <dgm:prSet presAssocID="{2694C668-36EA-4433-A132-AC78B081181C}" presName="hierChild2" presStyleCnt="0"/>
      <dgm:spPr/>
    </dgm:pt>
    <dgm:pt modelId="{05EFDF0B-5E18-4BF5-B393-2D357FF68D64}" type="pres">
      <dgm:prSet presAssocID="{98B844EF-D67A-455D-BACC-0556DD80E9FA}" presName="hierRoot1" presStyleCnt="0"/>
      <dgm:spPr/>
    </dgm:pt>
    <dgm:pt modelId="{FE18CD7B-FD35-4512-86CE-149F4DF38BEC}" type="pres">
      <dgm:prSet presAssocID="{98B844EF-D67A-455D-BACC-0556DD80E9FA}" presName="composite" presStyleCnt="0"/>
      <dgm:spPr/>
    </dgm:pt>
    <dgm:pt modelId="{090C2B7C-40C5-4A1F-BD11-248021BFCA7B}" type="pres">
      <dgm:prSet presAssocID="{98B844EF-D67A-455D-BACC-0556DD80E9FA}" presName="background" presStyleLbl="node0" presStyleIdx="2" presStyleCnt="3"/>
      <dgm:spPr/>
    </dgm:pt>
    <dgm:pt modelId="{215B0056-DB16-4E58-B89C-DCAA5C1E5BC1}" type="pres">
      <dgm:prSet presAssocID="{98B844EF-D67A-455D-BACC-0556DD80E9FA}" presName="text" presStyleLbl="fgAcc0" presStyleIdx="2" presStyleCnt="3">
        <dgm:presLayoutVars>
          <dgm:chPref val="3"/>
        </dgm:presLayoutVars>
      </dgm:prSet>
      <dgm:spPr/>
    </dgm:pt>
    <dgm:pt modelId="{B0313904-1B17-4A16-87C6-A464B23AF4E0}" type="pres">
      <dgm:prSet presAssocID="{98B844EF-D67A-455D-BACC-0556DD80E9FA}" presName="hierChild2" presStyleCnt="0"/>
      <dgm:spPr/>
    </dgm:pt>
  </dgm:ptLst>
  <dgm:cxnLst>
    <dgm:cxn modelId="{3A195B00-BFAA-41F8-99FB-1D1940C57C30}" srcId="{0EF29ACB-68CF-480F-A701-AF1D1063860E}" destId="{98B844EF-D67A-455D-BACC-0556DD80E9FA}" srcOrd="2" destOrd="0" parTransId="{CCB8AF6E-8CF5-4921-B05D-6E17DF317F7A}" sibTransId="{617F2AB9-AA28-4F09-AD60-DF1F1AB472BE}"/>
    <dgm:cxn modelId="{460C2E20-C331-40EC-98D5-3A854ADA4847}" type="presOf" srcId="{98B844EF-D67A-455D-BACC-0556DD80E9FA}" destId="{215B0056-DB16-4E58-B89C-DCAA5C1E5BC1}" srcOrd="0" destOrd="0" presId="urn:microsoft.com/office/officeart/2005/8/layout/hierarchy1"/>
    <dgm:cxn modelId="{F62F1A38-84DD-4136-8074-9B6630AE2DA4}" srcId="{0EF29ACB-68CF-480F-A701-AF1D1063860E}" destId="{2694C668-36EA-4433-A132-AC78B081181C}" srcOrd="1" destOrd="0" parTransId="{5178500F-ECD4-4690-A5D1-345198567E4F}" sibTransId="{3FC4C1AC-9B5C-4871-8B34-8C2681AC6051}"/>
    <dgm:cxn modelId="{40644954-F59F-4711-93D4-F7D960966399}" type="presOf" srcId="{A192EDEE-7784-4DF9-9D84-3E5D3E5610FA}" destId="{B27C1053-7D06-4BA1-84E9-A3212D294DB3}" srcOrd="0" destOrd="0" presId="urn:microsoft.com/office/officeart/2005/8/layout/hierarchy1"/>
    <dgm:cxn modelId="{6737D8AD-600E-47A3-B6CC-ACF542340883}" type="presOf" srcId="{0EF29ACB-68CF-480F-A701-AF1D1063860E}" destId="{AED00460-EC24-41CB-9204-4C4549038670}" srcOrd="0" destOrd="0" presId="urn:microsoft.com/office/officeart/2005/8/layout/hierarchy1"/>
    <dgm:cxn modelId="{0B51E0D8-1454-42E6-816B-7C40DAD9969D}" srcId="{0EF29ACB-68CF-480F-A701-AF1D1063860E}" destId="{A192EDEE-7784-4DF9-9D84-3E5D3E5610FA}" srcOrd="0" destOrd="0" parTransId="{0DD57773-A151-4BEF-855C-8A8B6724AB42}" sibTransId="{CF0D01A6-AEE6-42B8-932F-F0ED7968F214}"/>
    <dgm:cxn modelId="{BE8532E3-2710-44FE-ABD5-9CCE80735AA2}" type="presOf" srcId="{2694C668-36EA-4433-A132-AC78B081181C}" destId="{D62F3CB7-C23F-4BD7-857D-63E1AD26FC5D}" srcOrd="0" destOrd="0" presId="urn:microsoft.com/office/officeart/2005/8/layout/hierarchy1"/>
    <dgm:cxn modelId="{2A7EF408-4BEB-4219-A908-430D70AD48C4}" type="presParOf" srcId="{AED00460-EC24-41CB-9204-4C4549038670}" destId="{0F63ECD7-BA90-4DF4-A12C-84C0B9C06777}" srcOrd="0" destOrd="0" presId="urn:microsoft.com/office/officeart/2005/8/layout/hierarchy1"/>
    <dgm:cxn modelId="{D869F23A-D420-4FFE-9498-3DDC6B566022}" type="presParOf" srcId="{0F63ECD7-BA90-4DF4-A12C-84C0B9C06777}" destId="{02D1E979-FCD1-4F2E-8C89-BD9F26E5488A}" srcOrd="0" destOrd="0" presId="urn:microsoft.com/office/officeart/2005/8/layout/hierarchy1"/>
    <dgm:cxn modelId="{EB0582B3-2BB4-46CB-85C0-061C5C950203}" type="presParOf" srcId="{02D1E979-FCD1-4F2E-8C89-BD9F26E5488A}" destId="{18D3DFDF-09C8-44AA-B20C-90F28D6F6996}" srcOrd="0" destOrd="0" presId="urn:microsoft.com/office/officeart/2005/8/layout/hierarchy1"/>
    <dgm:cxn modelId="{189F4807-EDEC-41D5-B5B0-463CA73E8A8A}" type="presParOf" srcId="{02D1E979-FCD1-4F2E-8C89-BD9F26E5488A}" destId="{B27C1053-7D06-4BA1-84E9-A3212D294DB3}" srcOrd="1" destOrd="0" presId="urn:microsoft.com/office/officeart/2005/8/layout/hierarchy1"/>
    <dgm:cxn modelId="{B240A244-A4F3-43EC-AA44-29CD0412D4CA}" type="presParOf" srcId="{0F63ECD7-BA90-4DF4-A12C-84C0B9C06777}" destId="{5F2EBECE-DCC4-4F5B-AE18-8D6CE5724A74}" srcOrd="1" destOrd="0" presId="urn:microsoft.com/office/officeart/2005/8/layout/hierarchy1"/>
    <dgm:cxn modelId="{20CCD593-C090-4ABD-BE29-2DD53847A2B5}" type="presParOf" srcId="{AED00460-EC24-41CB-9204-4C4549038670}" destId="{47E17CD9-B926-4F33-8BD1-4E0557618638}" srcOrd="1" destOrd="0" presId="urn:microsoft.com/office/officeart/2005/8/layout/hierarchy1"/>
    <dgm:cxn modelId="{0C545D32-E505-44BB-AEA6-57BFC183A2DE}" type="presParOf" srcId="{47E17CD9-B926-4F33-8BD1-4E0557618638}" destId="{851AB989-CB4C-4CE9-84C3-DE931DED1069}" srcOrd="0" destOrd="0" presId="urn:microsoft.com/office/officeart/2005/8/layout/hierarchy1"/>
    <dgm:cxn modelId="{587888C3-B7FD-40E0-9F17-A54418120064}" type="presParOf" srcId="{851AB989-CB4C-4CE9-84C3-DE931DED1069}" destId="{835EAE27-B9E0-47F3-B056-57225AF44A0C}" srcOrd="0" destOrd="0" presId="urn:microsoft.com/office/officeart/2005/8/layout/hierarchy1"/>
    <dgm:cxn modelId="{B1DE61DF-580E-4D79-BD55-3E6319833EAC}" type="presParOf" srcId="{851AB989-CB4C-4CE9-84C3-DE931DED1069}" destId="{D62F3CB7-C23F-4BD7-857D-63E1AD26FC5D}" srcOrd="1" destOrd="0" presId="urn:microsoft.com/office/officeart/2005/8/layout/hierarchy1"/>
    <dgm:cxn modelId="{50015D62-F7B1-4AD2-A887-4FFA26916CCB}" type="presParOf" srcId="{47E17CD9-B926-4F33-8BD1-4E0557618638}" destId="{794E6072-6CB4-4439-A2EB-583CCA2CF8C3}" srcOrd="1" destOrd="0" presId="urn:microsoft.com/office/officeart/2005/8/layout/hierarchy1"/>
    <dgm:cxn modelId="{9C8D4539-CA95-486D-BE66-FE98729F99D5}" type="presParOf" srcId="{AED00460-EC24-41CB-9204-4C4549038670}" destId="{05EFDF0B-5E18-4BF5-B393-2D357FF68D64}" srcOrd="2" destOrd="0" presId="urn:microsoft.com/office/officeart/2005/8/layout/hierarchy1"/>
    <dgm:cxn modelId="{EC7DBF17-70F8-46CA-8D17-355CD8CA9B55}" type="presParOf" srcId="{05EFDF0B-5E18-4BF5-B393-2D357FF68D64}" destId="{FE18CD7B-FD35-4512-86CE-149F4DF38BEC}" srcOrd="0" destOrd="0" presId="urn:microsoft.com/office/officeart/2005/8/layout/hierarchy1"/>
    <dgm:cxn modelId="{08D08090-3018-4626-B886-08FE2DF63E76}" type="presParOf" srcId="{FE18CD7B-FD35-4512-86CE-149F4DF38BEC}" destId="{090C2B7C-40C5-4A1F-BD11-248021BFCA7B}" srcOrd="0" destOrd="0" presId="urn:microsoft.com/office/officeart/2005/8/layout/hierarchy1"/>
    <dgm:cxn modelId="{BDE8A103-0449-4C29-9937-6C7C1450A83F}" type="presParOf" srcId="{FE18CD7B-FD35-4512-86CE-149F4DF38BEC}" destId="{215B0056-DB16-4E58-B89C-DCAA5C1E5BC1}" srcOrd="1" destOrd="0" presId="urn:microsoft.com/office/officeart/2005/8/layout/hierarchy1"/>
    <dgm:cxn modelId="{570BB0A6-9A2F-4742-88DA-43A6FB501680}" type="presParOf" srcId="{05EFDF0B-5E18-4BF5-B393-2D357FF68D64}" destId="{B0313904-1B17-4A16-87C6-A464B23AF4E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08BA0-16E9-4D41-A8C8-B0756252E96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F37DA3-3475-4BE1-A60A-BA3BBEFF0D62}">
      <dgm:prSet/>
      <dgm:spPr/>
      <dgm:t>
        <a:bodyPr/>
        <a:lstStyle/>
        <a:p>
          <a:pPr>
            <a:lnSpc>
              <a:spcPct val="100000"/>
            </a:lnSpc>
          </a:pPr>
          <a:r>
            <a:rPr lang="en-US"/>
            <a:t>Docker: Platform for developing, shipping, and running applications in containers.</a:t>
          </a:r>
        </a:p>
      </dgm:t>
    </dgm:pt>
    <dgm:pt modelId="{D49E3C82-143D-4000-99E8-F18759131CFE}" type="parTrans" cxnId="{29DE75A4-9754-4A5C-AFD5-1532007C684B}">
      <dgm:prSet/>
      <dgm:spPr/>
      <dgm:t>
        <a:bodyPr/>
        <a:lstStyle/>
        <a:p>
          <a:endParaRPr lang="en-US"/>
        </a:p>
      </dgm:t>
    </dgm:pt>
    <dgm:pt modelId="{6ADF3548-868F-4ACD-AC15-25FC88B104FE}" type="sibTrans" cxnId="{29DE75A4-9754-4A5C-AFD5-1532007C684B}">
      <dgm:prSet/>
      <dgm:spPr/>
      <dgm:t>
        <a:bodyPr/>
        <a:lstStyle/>
        <a:p>
          <a:endParaRPr lang="en-US"/>
        </a:p>
      </dgm:t>
    </dgm:pt>
    <dgm:pt modelId="{BD926F2A-DB48-44A6-B5B2-75B67A4FA6ED}">
      <dgm:prSet/>
      <dgm:spPr/>
      <dgm:t>
        <a:bodyPr/>
        <a:lstStyle/>
        <a:p>
          <a:pPr>
            <a:lnSpc>
              <a:spcPct val="100000"/>
            </a:lnSpc>
          </a:pPr>
          <a:r>
            <a:rPr lang="en-US"/>
            <a:t>Kubernetes: Container orchestration tool for automating deployment, scaling, and management of containerized applications.</a:t>
          </a:r>
        </a:p>
      </dgm:t>
    </dgm:pt>
    <dgm:pt modelId="{2194BBC3-E7F9-4BF7-8D57-1111E385AEF9}" type="parTrans" cxnId="{9D5E0140-80C6-4E67-AB39-DCD8B602ABD6}">
      <dgm:prSet/>
      <dgm:spPr/>
      <dgm:t>
        <a:bodyPr/>
        <a:lstStyle/>
        <a:p>
          <a:endParaRPr lang="en-US"/>
        </a:p>
      </dgm:t>
    </dgm:pt>
    <dgm:pt modelId="{B571E9BF-0415-43FE-86C6-5D8FC74B3098}" type="sibTrans" cxnId="{9D5E0140-80C6-4E67-AB39-DCD8B602ABD6}">
      <dgm:prSet/>
      <dgm:spPr/>
      <dgm:t>
        <a:bodyPr/>
        <a:lstStyle/>
        <a:p>
          <a:endParaRPr lang="en-US"/>
        </a:p>
      </dgm:t>
    </dgm:pt>
    <dgm:pt modelId="{E4545F1D-CA01-4D4A-97D4-4FBBE5A57D87}" type="pres">
      <dgm:prSet presAssocID="{25D08BA0-16E9-4D41-A8C8-B0756252E96A}" presName="root" presStyleCnt="0">
        <dgm:presLayoutVars>
          <dgm:dir/>
          <dgm:resizeHandles val="exact"/>
        </dgm:presLayoutVars>
      </dgm:prSet>
      <dgm:spPr/>
    </dgm:pt>
    <dgm:pt modelId="{BBB3A8D0-8AAD-4272-BBBE-347FA86E1359}" type="pres">
      <dgm:prSet presAssocID="{ECF37DA3-3475-4BE1-A60A-BA3BBEFF0D62}" presName="compNode" presStyleCnt="0"/>
      <dgm:spPr/>
    </dgm:pt>
    <dgm:pt modelId="{421F0E32-14CF-47DE-8504-3FE4A818CC0B}" type="pres">
      <dgm:prSet presAssocID="{ECF37DA3-3475-4BE1-A60A-BA3BBEFF0D62}" presName="bgRect" presStyleLbl="bgShp" presStyleIdx="0" presStyleCnt="2"/>
      <dgm:spPr/>
    </dgm:pt>
    <dgm:pt modelId="{F1A6182D-BA87-4517-9C33-C2145C25BD7A}" type="pres">
      <dgm:prSet presAssocID="{ECF37DA3-3475-4BE1-A60A-BA3BBEFF0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a:ext>
      </dgm:extLst>
    </dgm:pt>
    <dgm:pt modelId="{AFAE0CA9-E59A-44BE-9F6E-268A2995B62A}" type="pres">
      <dgm:prSet presAssocID="{ECF37DA3-3475-4BE1-A60A-BA3BBEFF0D62}" presName="spaceRect" presStyleCnt="0"/>
      <dgm:spPr/>
    </dgm:pt>
    <dgm:pt modelId="{D02C739C-B277-4B7A-9E96-42CF309C7369}" type="pres">
      <dgm:prSet presAssocID="{ECF37DA3-3475-4BE1-A60A-BA3BBEFF0D62}" presName="parTx" presStyleLbl="revTx" presStyleIdx="0" presStyleCnt="2">
        <dgm:presLayoutVars>
          <dgm:chMax val="0"/>
          <dgm:chPref val="0"/>
        </dgm:presLayoutVars>
      </dgm:prSet>
      <dgm:spPr/>
    </dgm:pt>
    <dgm:pt modelId="{A34E4509-A859-4557-9112-947C678A8A81}" type="pres">
      <dgm:prSet presAssocID="{6ADF3548-868F-4ACD-AC15-25FC88B104FE}" presName="sibTrans" presStyleCnt="0"/>
      <dgm:spPr/>
    </dgm:pt>
    <dgm:pt modelId="{F84CFE73-BC99-4413-9353-D41648D4E413}" type="pres">
      <dgm:prSet presAssocID="{BD926F2A-DB48-44A6-B5B2-75B67A4FA6ED}" presName="compNode" presStyleCnt="0"/>
      <dgm:spPr/>
    </dgm:pt>
    <dgm:pt modelId="{95923F7B-D62F-4393-A310-6F2D0AA3FB7D}" type="pres">
      <dgm:prSet presAssocID="{BD926F2A-DB48-44A6-B5B2-75B67A4FA6ED}" presName="bgRect" presStyleLbl="bgShp" presStyleIdx="1" presStyleCnt="2"/>
      <dgm:spPr/>
    </dgm:pt>
    <dgm:pt modelId="{8D05436B-6B35-43A1-9299-156089D2F5A0}" type="pres">
      <dgm:prSet presAssocID="{BD926F2A-DB48-44A6-B5B2-75B67A4FA6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59149937-9513-425F-A9B2-26EF026D0B93}" type="pres">
      <dgm:prSet presAssocID="{BD926F2A-DB48-44A6-B5B2-75B67A4FA6ED}" presName="spaceRect" presStyleCnt="0"/>
      <dgm:spPr/>
    </dgm:pt>
    <dgm:pt modelId="{993C7CC5-9FC8-4511-9BBD-8D14A87DF74E}" type="pres">
      <dgm:prSet presAssocID="{BD926F2A-DB48-44A6-B5B2-75B67A4FA6ED}" presName="parTx" presStyleLbl="revTx" presStyleIdx="1" presStyleCnt="2">
        <dgm:presLayoutVars>
          <dgm:chMax val="0"/>
          <dgm:chPref val="0"/>
        </dgm:presLayoutVars>
      </dgm:prSet>
      <dgm:spPr/>
    </dgm:pt>
  </dgm:ptLst>
  <dgm:cxnLst>
    <dgm:cxn modelId="{9D5E0140-80C6-4E67-AB39-DCD8B602ABD6}" srcId="{25D08BA0-16E9-4D41-A8C8-B0756252E96A}" destId="{BD926F2A-DB48-44A6-B5B2-75B67A4FA6ED}" srcOrd="1" destOrd="0" parTransId="{2194BBC3-E7F9-4BF7-8D57-1111E385AEF9}" sibTransId="{B571E9BF-0415-43FE-86C6-5D8FC74B3098}"/>
    <dgm:cxn modelId="{907BB659-3315-4D86-BC68-95238BC8FBA0}" type="presOf" srcId="{BD926F2A-DB48-44A6-B5B2-75B67A4FA6ED}" destId="{993C7CC5-9FC8-4511-9BBD-8D14A87DF74E}" srcOrd="0" destOrd="0" presId="urn:microsoft.com/office/officeart/2018/2/layout/IconVerticalSolidList"/>
    <dgm:cxn modelId="{EA71598C-8569-4088-BC0A-5D3EF399BCE1}" type="presOf" srcId="{25D08BA0-16E9-4D41-A8C8-B0756252E96A}" destId="{E4545F1D-CA01-4D4A-97D4-4FBBE5A57D87}" srcOrd="0" destOrd="0" presId="urn:microsoft.com/office/officeart/2018/2/layout/IconVerticalSolidList"/>
    <dgm:cxn modelId="{29DE75A4-9754-4A5C-AFD5-1532007C684B}" srcId="{25D08BA0-16E9-4D41-A8C8-B0756252E96A}" destId="{ECF37DA3-3475-4BE1-A60A-BA3BBEFF0D62}" srcOrd="0" destOrd="0" parTransId="{D49E3C82-143D-4000-99E8-F18759131CFE}" sibTransId="{6ADF3548-868F-4ACD-AC15-25FC88B104FE}"/>
    <dgm:cxn modelId="{F1F7B7FB-AAC7-42E3-B698-37DBD2AF8F44}" type="presOf" srcId="{ECF37DA3-3475-4BE1-A60A-BA3BBEFF0D62}" destId="{D02C739C-B277-4B7A-9E96-42CF309C7369}" srcOrd="0" destOrd="0" presId="urn:microsoft.com/office/officeart/2018/2/layout/IconVerticalSolidList"/>
    <dgm:cxn modelId="{377652F2-BDC3-4625-AEF5-E4CB4255BF81}" type="presParOf" srcId="{E4545F1D-CA01-4D4A-97D4-4FBBE5A57D87}" destId="{BBB3A8D0-8AAD-4272-BBBE-347FA86E1359}" srcOrd="0" destOrd="0" presId="urn:microsoft.com/office/officeart/2018/2/layout/IconVerticalSolidList"/>
    <dgm:cxn modelId="{A6EEC023-B4DE-4EDF-A23A-0D0B1B558633}" type="presParOf" srcId="{BBB3A8D0-8AAD-4272-BBBE-347FA86E1359}" destId="{421F0E32-14CF-47DE-8504-3FE4A818CC0B}" srcOrd="0" destOrd="0" presId="urn:microsoft.com/office/officeart/2018/2/layout/IconVerticalSolidList"/>
    <dgm:cxn modelId="{0B92FE89-128F-43B4-A64C-F46015738280}" type="presParOf" srcId="{BBB3A8D0-8AAD-4272-BBBE-347FA86E1359}" destId="{F1A6182D-BA87-4517-9C33-C2145C25BD7A}" srcOrd="1" destOrd="0" presId="urn:microsoft.com/office/officeart/2018/2/layout/IconVerticalSolidList"/>
    <dgm:cxn modelId="{9AC65487-6F31-4CA8-AE9E-E30536BB2E3F}" type="presParOf" srcId="{BBB3A8D0-8AAD-4272-BBBE-347FA86E1359}" destId="{AFAE0CA9-E59A-44BE-9F6E-268A2995B62A}" srcOrd="2" destOrd="0" presId="urn:microsoft.com/office/officeart/2018/2/layout/IconVerticalSolidList"/>
    <dgm:cxn modelId="{E006EB57-EA53-43B4-895C-8483809ED972}" type="presParOf" srcId="{BBB3A8D0-8AAD-4272-BBBE-347FA86E1359}" destId="{D02C739C-B277-4B7A-9E96-42CF309C7369}" srcOrd="3" destOrd="0" presId="urn:microsoft.com/office/officeart/2018/2/layout/IconVerticalSolidList"/>
    <dgm:cxn modelId="{59D3B198-D577-48A4-9ACE-E0CD02069B9C}" type="presParOf" srcId="{E4545F1D-CA01-4D4A-97D4-4FBBE5A57D87}" destId="{A34E4509-A859-4557-9112-947C678A8A81}" srcOrd="1" destOrd="0" presId="urn:microsoft.com/office/officeart/2018/2/layout/IconVerticalSolidList"/>
    <dgm:cxn modelId="{98C7414F-E6FF-4E6B-812C-1D1DB6900DA4}" type="presParOf" srcId="{E4545F1D-CA01-4D4A-97D4-4FBBE5A57D87}" destId="{F84CFE73-BC99-4413-9353-D41648D4E413}" srcOrd="2" destOrd="0" presId="urn:microsoft.com/office/officeart/2018/2/layout/IconVerticalSolidList"/>
    <dgm:cxn modelId="{65F02329-2D1E-4A4E-8091-1D2D02E8CF7F}" type="presParOf" srcId="{F84CFE73-BC99-4413-9353-D41648D4E413}" destId="{95923F7B-D62F-4393-A310-6F2D0AA3FB7D}" srcOrd="0" destOrd="0" presId="urn:microsoft.com/office/officeart/2018/2/layout/IconVerticalSolidList"/>
    <dgm:cxn modelId="{EF5C95A5-95CF-47D5-9F58-77652C6AB83B}" type="presParOf" srcId="{F84CFE73-BC99-4413-9353-D41648D4E413}" destId="{8D05436B-6B35-43A1-9299-156089D2F5A0}" srcOrd="1" destOrd="0" presId="urn:microsoft.com/office/officeart/2018/2/layout/IconVerticalSolidList"/>
    <dgm:cxn modelId="{AF05048B-9124-4416-B698-6A6512418F86}" type="presParOf" srcId="{F84CFE73-BC99-4413-9353-D41648D4E413}" destId="{59149937-9513-425F-A9B2-26EF026D0B93}" srcOrd="2" destOrd="0" presId="urn:microsoft.com/office/officeart/2018/2/layout/IconVerticalSolidList"/>
    <dgm:cxn modelId="{5C954EA1-0D6D-4FD5-9FDC-0CA03CFF7587}" type="presParOf" srcId="{F84CFE73-BC99-4413-9353-D41648D4E413}" destId="{993C7CC5-9FC8-4511-9BBD-8D14A87DF7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B5F44-E7A0-4DFC-BF3C-93F2638BCB89}"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B3C17A9-8A35-449D-97C0-7F995A6C4B1B}">
      <dgm:prSet/>
      <dgm:spPr/>
      <dgm:t>
        <a:bodyPr/>
        <a:lstStyle/>
        <a:p>
          <a:r>
            <a:rPr lang="en-US"/>
            <a:t>Slow Release Cycles: Releases took weeks due to manual testing and deployment processes.</a:t>
          </a:r>
        </a:p>
      </dgm:t>
    </dgm:pt>
    <dgm:pt modelId="{60B30C1C-AF0F-466D-B124-455DB3659C89}" type="parTrans" cxnId="{5B92A2F9-9800-40BA-99F9-F32206ACFA88}">
      <dgm:prSet/>
      <dgm:spPr/>
      <dgm:t>
        <a:bodyPr/>
        <a:lstStyle/>
        <a:p>
          <a:endParaRPr lang="en-US"/>
        </a:p>
      </dgm:t>
    </dgm:pt>
    <dgm:pt modelId="{93087CAC-9DF9-465E-A883-20B147CC6C37}" type="sibTrans" cxnId="{5B92A2F9-9800-40BA-99F9-F32206ACFA88}">
      <dgm:prSet/>
      <dgm:spPr/>
      <dgm:t>
        <a:bodyPr/>
        <a:lstStyle/>
        <a:p>
          <a:endParaRPr lang="en-US"/>
        </a:p>
      </dgm:t>
    </dgm:pt>
    <dgm:pt modelId="{EFD10823-44DA-4994-8438-B5ED549C9FF7}">
      <dgm:prSet/>
      <dgm:spPr/>
      <dgm:t>
        <a:bodyPr/>
        <a:lstStyle/>
        <a:p>
          <a:r>
            <a:rPr lang="en-US"/>
            <a:t>Manual Deployment: Error-prone manual deployments led to production issues and downtime.</a:t>
          </a:r>
        </a:p>
      </dgm:t>
    </dgm:pt>
    <dgm:pt modelId="{B119A202-DD30-4C08-AB02-3054AF35B5B8}" type="parTrans" cxnId="{112139A0-D1A4-422A-B76A-60BA1E69A13C}">
      <dgm:prSet/>
      <dgm:spPr/>
      <dgm:t>
        <a:bodyPr/>
        <a:lstStyle/>
        <a:p>
          <a:endParaRPr lang="en-US"/>
        </a:p>
      </dgm:t>
    </dgm:pt>
    <dgm:pt modelId="{F41DD7E8-D85F-4CC5-BCB7-A19F52830396}" type="sibTrans" cxnId="{112139A0-D1A4-422A-B76A-60BA1E69A13C}">
      <dgm:prSet/>
      <dgm:spPr/>
      <dgm:t>
        <a:bodyPr/>
        <a:lstStyle/>
        <a:p>
          <a:endParaRPr lang="en-US"/>
        </a:p>
      </dgm:t>
    </dgm:pt>
    <dgm:pt modelId="{7EED558E-06AA-4F87-9340-B83FC94658C6}">
      <dgm:prSet/>
      <dgm:spPr/>
      <dgm:t>
        <a:bodyPr/>
        <a:lstStyle/>
        <a:p>
          <a:r>
            <a:rPr lang="en-US"/>
            <a:t>Lack of Automation: Limited automation resulted in inefficiencies and inconsistencies in the development and deployment processes.</a:t>
          </a:r>
        </a:p>
      </dgm:t>
    </dgm:pt>
    <dgm:pt modelId="{0FB795D3-430B-43E8-A380-AB2205E6F248}" type="parTrans" cxnId="{9A70A340-EB08-4437-9EDA-8CAB0710877F}">
      <dgm:prSet/>
      <dgm:spPr/>
      <dgm:t>
        <a:bodyPr/>
        <a:lstStyle/>
        <a:p>
          <a:endParaRPr lang="en-US"/>
        </a:p>
      </dgm:t>
    </dgm:pt>
    <dgm:pt modelId="{09D0E7E0-CE4F-4B9A-A8B6-F7E2FA186C9A}" type="sibTrans" cxnId="{9A70A340-EB08-4437-9EDA-8CAB0710877F}">
      <dgm:prSet/>
      <dgm:spPr/>
      <dgm:t>
        <a:bodyPr/>
        <a:lstStyle/>
        <a:p>
          <a:endParaRPr lang="en-US"/>
        </a:p>
      </dgm:t>
    </dgm:pt>
    <dgm:pt modelId="{D757574C-759C-4419-B0F9-CF1DA46422CE}" type="pres">
      <dgm:prSet presAssocID="{5F1B5F44-E7A0-4DFC-BF3C-93F2638BCB89}" presName="outerComposite" presStyleCnt="0">
        <dgm:presLayoutVars>
          <dgm:chMax val="5"/>
          <dgm:dir/>
          <dgm:resizeHandles val="exact"/>
        </dgm:presLayoutVars>
      </dgm:prSet>
      <dgm:spPr/>
    </dgm:pt>
    <dgm:pt modelId="{35577765-6C9E-4333-A5AD-9AFBE1AF2560}" type="pres">
      <dgm:prSet presAssocID="{5F1B5F44-E7A0-4DFC-BF3C-93F2638BCB89}" presName="dummyMaxCanvas" presStyleCnt="0">
        <dgm:presLayoutVars/>
      </dgm:prSet>
      <dgm:spPr/>
    </dgm:pt>
    <dgm:pt modelId="{1003C649-33D8-475A-8761-EB6A6B4E72C4}" type="pres">
      <dgm:prSet presAssocID="{5F1B5F44-E7A0-4DFC-BF3C-93F2638BCB89}" presName="ThreeNodes_1" presStyleLbl="node1" presStyleIdx="0" presStyleCnt="3">
        <dgm:presLayoutVars>
          <dgm:bulletEnabled val="1"/>
        </dgm:presLayoutVars>
      </dgm:prSet>
      <dgm:spPr/>
    </dgm:pt>
    <dgm:pt modelId="{870DB848-7CA5-4A9C-A580-C45D4886477F}" type="pres">
      <dgm:prSet presAssocID="{5F1B5F44-E7A0-4DFC-BF3C-93F2638BCB89}" presName="ThreeNodes_2" presStyleLbl="node1" presStyleIdx="1" presStyleCnt="3">
        <dgm:presLayoutVars>
          <dgm:bulletEnabled val="1"/>
        </dgm:presLayoutVars>
      </dgm:prSet>
      <dgm:spPr/>
    </dgm:pt>
    <dgm:pt modelId="{651205AA-540C-49FB-ACED-F41CE4838D94}" type="pres">
      <dgm:prSet presAssocID="{5F1B5F44-E7A0-4DFC-BF3C-93F2638BCB89}" presName="ThreeNodes_3" presStyleLbl="node1" presStyleIdx="2" presStyleCnt="3">
        <dgm:presLayoutVars>
          <dgm:bulletEnabled val="1"/>
        </dgm:presLayoutVars>
      </dgm:prSet>
      <dgm:spPr/>
    </dgm:pt>
    <dgm:pt modelId="{8053B931-BB91-4FDA-9DFB-8FF3D2D6FD35}" type="pres">
      <dgm:prSet presAssocID="{5F1B5F44-E7A0-4DFC-BF3C-93F2638BCB89}" presName="ThreeConn_1-2" presStyleLbl="fgAccFollowNode1" presStyleIdx="0" presStyleCnt="2">
        <dgm:presLayoutVars>
          <dgm:bulletEnabled val="1"/>
        </dgm:presLayoutVars>
      </dgm:prSet>
      <dgm:spPr/>
    </dgm:pt>
    <dgm:pt modelId="{AD7AACAC-0EFF-4AF0-8C21-97A4E088AF6C}" type="pres">
      <dgm:prSet presAssocID="{5F1B5F44-E7A0-4DFC-BF3C-93F2638BCB89}" presName="ThreeConn_2-3" presStyleLbl="fgAccFollowNode1" presStyleIdx="1" presStyleCnt="2">
        <dgm:presLayoutVars>
          <dgm:bulletEnabled val="1"/>
        </dgm:presLayoutVars>
      </dgm:prSet>
      <dgm:spPr/>
    </dgm:pt>
    <dgm:pt modelId="{0481C51A-5FA4-46BF-B1B6-AF804D0F0A75}" type="pres">
      <dgm:prSet presAssocID="{5F1B5F44-E7A0-4DFC-BF3C-93F2638BCB89}" presName="ThreeNodes_1_text" presStyleLbl="node1" presStyleIdx="2" presStyleCnt="3">
        <dgm:presLayoutVars>
          <dgm:bulletEnabled val="1"/>
        </dgm:presLayoutVars>
      </dgm:prSet>
      <dgm:spPr/>
    </dgm:pt>
    <dgm:pt modelId="{6C6A2B44-0F98-4DDA-B5AA-8263CFE360A5}" type="pres">
      <dgm:prSet presAssocID="{5F1B5F44-E7A0-4DFC-BF3C-93F2638BCB89}" presName="ThreeNodes_2_text" presStyleLbl="node1" presStyleIdx="2" presStyleCnt="3">
        <dgm:presLayoutVars>
          <dgm:bulletEnabled val="1"/>
        </dgm:presLayoutVars>
      </dgm:prSet>
      <dgm:spPr/>
    </dgm:pt>
    <dgm:pt modelId="{D12C2772-A2EE-45D4-A593-1E0D1F011632}" type="pres">
      <dgm:prSet presAssocID="{5F1B5F44-E7A0-4DFC-BF3C-93F2638BCB89}" presName="ThreeNodes_3_text" presStyleLbl="node1" presStyleIdx="2" presStyleCnt="3">
        <dgm:presLayoutVars>
          <dgm:bulletEnabled val="1"/>
        </dgm:presLayoutVars>
      </dgm:prSet>
      <dgm:spPr/>
    </dgm:pt>
  </dgm:ptLst>
  <dgm:cxnLst>
    <dgm:cxn modelId="{9A70A340-EB08-4437-9EDA-8CAB0710877F}" srcId="{5F1B5F44-E7A0-4DFC-BF3C-93F2638BCB89}" destId="{7EED558E-06AA-4F87-9340-B83FC94658C6}" srcOrd="2" destOrd="0" parTransId="{0FB795D3-430B-43E8-A380-AB2205E6F248}" sibTransId="{09D0E7E0-CE4F-4B9A-A8B6-F7E2FA186C9A}"/>
    <dgm:cxn modelId="{A973386F-0D08-4DD8-B605-0E739A310794}" type="presOf" srcId="{F41DD7E8-D85F-4CC5-BCB7-A19F52830396}" destId="{AD7AACAC-0EFF-4AF0-8C21-97A4E088AF6C}" srcOrd="0" destOrd="0" presId="urn:microsoft.com/office/officeart/2005/8/layout/vProcess5"/>
    <dgm:cxn modelId="{11CB5A55-F0A1-4B69-9B24-B67ADF31F43C}" type="presOf" srcId="{EFD10823-44DA-4994-8438-B5ED549C9FF7}" destId="{6C6A2B44-0F98-4DDA-B5AA-8263CFE360A5}" srcOrd="1" destOrd="0" presId="urn:microsoft.com/office/officeart/2005/8/layout/vProcess5"/>
    <dgm:cxn modelId="{E7930886-EF56-4BE5-9670-D65E455756A9}" type="presOf" srcId="{EFD10823-44DA-4994-8438-B5ED549C9FF7}" destId="{870DB848-7CA5-4A9C-A580-C45D4886477F}" srcOrd="0" destOrd="0" presId="urn:microsoft.com/office/officeart/2005/8/layout/vProcess5"/>
    <dgm:cxn modelId="{112139A0-D1A4-422A-B76A-60BA1E69A13C}" srcId="{5F1B5F44-E7A0-4DFC-BF3C-93F2638BCB89}" destId="{EFD10823-44DA-4994-8438-B5ED549C9FF7}" srcOrd="1" destOrd="0" parTransId="{B119A202-DD30-4C08-AB02-3054AF35B5B8}" sibTransId="{F41DD7E8-D85F-4CC5-BCB7-A19F52830396}"/>
    <dgm:cxn modelId="{CABD97A4-4CEE-4143-9E87-752614A8939B}" type="presOf" srcId="{5F1B5F44-E7A0-4DFC-BF3C-93F2638BCB89}" destId="{D757574C-759C-4419-B0F9-CF1DA46422CE}" srcOrd="0" destOrd="0" presId="urn:microsoft.com/office/officeart/2005/8/layout/vProcess5"/>
    <dgm:cxn modelId="{F83D81A9-B37A-4BBC-9118-1A2313B6A62A}" type="presOf" srcId="{EB3C17A9-8A35-449D-97C0-7F995A6C4B1B}" destId="{1003C649-33D8-475A-8761-EB6A6B4E72C4}" srcOrd="0" destOrd="0" presId="urn:microsoft.com/office/officeart/2005/8/layout/vProcess5"/>
    <dgm:cxn modelId="{79EEECBA-34D6-4C3F-821D-993A287B13C6}" type="presOf" srcId="{93087CAC-9DF9-465E-A883-20B147CC6C37}" destId="{8053B931-BB91-4FDA-9DFB-8FF3D2D6FD35}" srcOrd="0" destOrd="0" presId="urn:microsoft.com/office/officeart/2005/8/layout/vProcess5"/>
    <dgm:cxn modelId="{4B4913D3-92FA-45C6-8E2C-42986EEC1A52}" type="presOf" srcId="{7EED558E-06AA-4F87-9340-B83FC94658C6}" destId="{D12C2772-A2EE-45D4-A593-1E0D1F011632}" srcOrd="1" destOrd="0" presId="urn:microsoft.com/office/officeart/2005/8/layout/vProcess5"/>
    <dgm:cxn modelId="{A78580D3-64E9-4A26-BF03-7DF06C4CA53E}" type="presOf" srcId="{EB3C17A9-8A35-449D-97C0-7F995A6C4B1B}" destId="{0481C51A-5FA4-46BF-B1B6-AF804D0F0A75}" srcOrd="1" destOrd="0" presId="urn:microsoft.com/office/officeart/2005/8/layout/vProcess5"/>
    <dgm:cxn modelId="{E8911BE4-2484-419C-B0AA-09E45D100B87}" type="presOf" srcId="{7EED558E-06AA-4F87-9340-B83FC94658C6}" destId="{651205AA-540C-49FB-ACED-F41CE4838D94}" srcOrd="0" destOrd="0" presId="urn:microsoft.com/office/officeart/2005/8/layout/vProcess5"/>
    <dgm:cxn modelId="{5B92A2F9-9800-40BA-99F9-F32206ACFA88}" srcId="{5F1B5F44-E7A0-4DFC-BF3C-93F2638BCB89}" destId="{EB3C17A9-8A35-449D-97C0-7F995A6C4B1B}" srcOrd="0" destOrd="0" parTransId="{60B30C1C-AF0F-466D-B124-455DB3659C89}" sibTransId="{93087CAC-9DF9-465E-A883-20B147CC6C37}"/>
    <dgm:cxn modelId="{5DC0C354-2FA6-4A7C-89BA-F7BF7A8D106F}" type="presParOf" srcId="{D757574C-759C-4419-B0F9-CF1DA46422CE}" destId="{35577765-6C9E-4333-A5AD-9AFBE1AF2560}" srcOrd="0" destOrd="0" presId="urn:microsoft.com/office/officeart/2005/8/layout/vProcess5"/>
    <dgm:cxn modelId="{A6D63E03-322C-430B-B487-18279A8F6BEB}" type="presParOf" srcId="{D757574C-759C-4419-B0F9-CF1DA46422CE}" destId="{1003C649-33D8-475A-8761-EB6A6B4E72C4}" srcOrd="1" destOrd="0" presId="urn:microsoft.com/office/officeart/2005/8/layout/vProcess5"/>
    <dgm:cxn modelId="{7264906A-25F7-404D-83FE-33F9690532B0}" type="presParOf" srcId="{D757574C-759C-4419-B0F9-CF1DA46422CE}" destId="{870DB848-7CA5-4A9C-A580-C45D4886477F}" srcOrd="2" destOrd="0" presId="urn:microsoft.com/office/officeart/2005/8/layout/vProcess5"/>
    <dgm:cxn modelId="{B4F618B1-C58D-49AB-8A8D-49D23240B07D}" type="presParOf" srcId="{D757574C-759C-4419-B0F9-CF1DA46422CE}" destId="{651205AA-540C-49FB-ACED-F41CE4838D94}" srcOrd="3" destOrd="0" presId="urn:microsoft.com/office/officeart/2005/8/layout/vProcess5"/>
    <dgm:cxn modelId="{8A8A46EE-9BA6-418E-87B8-D228C216EE47}" type="presParOf" srcId="{D757574C-759C-4419-B0F9-CF1DA46422CE}" destId="{8053B931-BB91-4FDA-9DFB-8FF3D2D6FD35}" srcOrd="4" destOrd="0" presId="urn:microsoft.com/office/officeart/2005/8/layout/vProcess5"/>
    <dgm:cxn modelId="{8E99E4D6-795E-476D-A6A7-3EFA407002D3}" type="presParOf" srcId="{D757574C-759C-4419-B0F9-CF1DA46422CE}" destId="{AD7AACAC-0EFF-4AF0-8C21-97A4E088AF6C}" srcOrd="5" destOrd="0" presId="urn:microsoft.com/office/officeart/2005/8/layout/vProcess5"/>
    <dgm:cxn modelId="{5FC183FA-151A-49CC-9D7D-4FD35E33DEA6}" type="presParOf" srcId="{D757574C-759C-4419-B0F9-CF1DA46422CE}" destId="{0481C51A-5FA4-46BF-B1B6-AF804D0F0A75}" srcOrd="6" destOrd="0" presId="urn:microsoft.com/office/officeart/2005/8/layout/vProcess5"/>
    <dgm:cxn modelId="{1F88D137-02E5-4DA5-9D06-0A4D863F5192}" type="presParOf" srcId="{D757574C-759C-4419-B0F9-CF1DA46422CE}" destId="{6C6A2B44-0F98-4DDA-B5AA-8263CFE360A5}" srcOrd="7" destOrd="0" presId="urn:microsoft.com/office/officeart/2005/8/layout/vProcess5"/>
    <dgm:cxn modelId="{24139A3F-3FC0-470A-B587-3DD615C0AA03}" type="presParOf" srcId="{D757574C-759C-4419-B0F9-CF1DA46422CE}" destId="{D12C2772-A2EE-45D4-A593-1E0D1F01163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3DFDF-09C8-44AA-B20C-90F28D6F6996}">
      <dsp:nvSpPr>
        <dsp:cNvPr id="0" name=""/>
        <dsp:cNvSpPr/>
      </dsp:nvSpPr>
      <dsp:spPr>
        <a:xfrm>
          <a:off x="0" y="845551"/>
          <a:ext cx="2828924" cy="179636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C1053-7D06-4BA1-84E9-A3212D294DB3}">
      <dsp:nvSpPr>
        <dsp:cNvPr id="0" name=""/>
        <dsp:cNvSpPr/>
      </dsp:nvSpPr>
      <dsp:spPr>
        <a:xfrm>
          <a:off x="314325" y="1144160"/>
          <a:ext cx="2828924" cy="179636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CI/CD Pipelines</a:t>
          </a:r>
          <a:endParaRPr lang="en-US" sz="2300" kern="1200"/>
        </a:p>
      </dsp:txBody>
      <dsp:txXfrm>
        <a:off x="366939" y="1196774"/>
        <a:ext cx="2723696" cy="1691139"/>
      </dsp:txXfrm>
    </dsp:sp>
    <dsp:sp modelId="{835EAE27-B9E0-47F3-B056-57225AF44A0C}">
      <dsp:nvSpPr>
        <dsp:cNvPr id="0" name=""/>
        <dsp:cNvSpPr/>
      </dsp:nvSpPr>
      <dsp:spPr>
        <a:xfrm>
          <a:off x="3457574" y="845551"/>
          <a:ext cx="2828924" cy="179636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F3CB7-C23F-4BD7-857D-63E1AD26FC5D}">
      <dsp:nvSpPr>
        <dsp:cNvPr id="0" name=""/>
        <dsp:cNvSpPr/>
      </dsp:nvSpPr>
      <dsp:spPr>
        <a:xfrm>
          <a:off x="3771899" y="1144160"/>
          <a:ext cx="2828924" cy="179636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Jenkins: Automation server used for building, testing, and deploying software.</a:t>
          </a:r>
        </a:p>
      </dsp:txBody>
      <dsp:txXfrm>
        <a:off x="3824513" y="1196774"/>
        <a:ext cx="2723696" cy="1691139"/>
      </dsp:txXfrm>
    </dsp:sp>
    <dsp:sp modelId="{090C2B7C-40C5-4A1F-BD11-248021BFCA7B}">
      <dsp:nvSpPr>
        <dsp:cNvPr id="0" name=""/>
        <dsp:cNvSpPr/>
      </dsp:nvSpPr>
      <dsp:spPr>
        <a:xfrm>
          <a:off x="6915149" y="845551"/>
          <a:ext cx="2828924" cy="179636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5B0056-DB16-4E58-B89C-DCAA5C1E5BC1}">
      <dsp:nvSpPr>
        <dsp:cNvPr id="0" name=""/>
        <dsp:cNvSpPr/>
      </dsp:nvSpPr>
      <dsp:spPr>
        <a:xfrm>
          <a:off x="7229475" y="1144160"/>
          <a:ext cx="2828924" cy="1796367"/>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Travis CI: Cloud-based CI service for testing and deploying code changes.</a:t>
          </a:r>
        </a:p>
      </dsp:txBody>
      <dsp:txXfrm>
        <a:off x="7282089" y="1196774"/>
        <a:ext cx="2723696" cy="169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F0E32-14CF-47DE-8504-3FE4A818CC0B}">
      <dsp:nvSpPr>
        <dsp:cNvPr id="0" name=""/>
        <dsp:cNvSpPr/>
      </dsp:nvSpPr>
      <dsp:spPr>
        <a:xfrm>
          <a:off x="0" y="860398"/>
          <a:ext cx="5928344" cy="15884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6182D-BA87-4517-9C33-C2145C25BD7A}">
      <dsp:nvSpPr>
        <dsp:cNvPr id="0" name=""/>
        <dsp:cNvSpPr/>
      </dsp:nvSpPr>
      <dsp:spPr>
        <a:xfrm>
          <a:off x="480499" y="1217794"/>
          <a:ext cx="873634" cy="8736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C739C-B277-4B7A-9E96-42CF309C7369}">
      <dsp:nvSpPr>
        <dsp:cNvPr id="0" name=""/>
        <dsp:cNvSpPr/>
      </dsp:nvSpPr>
      <dsp:spPr>
        <a:xfrm>
          <a:off x="1834633" y="860398"/>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844550">
            <a:lnSpc>
              <a:spcPct val="100000"/>
            </a:lnSpc>
            <a:spcBef>
              <a:spcPct val="0"/>
            </a:spcBef>
            <a:spcAft>
              <a:spcPct val="35000"/>
            </a:spcAft>
            <a:buNone/>
          </a:pPr>
          <a:r>
            <a:rPr lang="en-US" sz="1900" kern="1200"/>
            <a:t>Docker: Platform for developing, shipping, and running applications in containers.</a:t>
          </a:r>
        </a:p>
      </dsp:txBody>
      <dsp:txXfrm>
        <a:off x="1834633" y="860398"/>
        <a:ext cx="4093710" cy="1588427"/>
      </dsp:txXfrm>
    </dsp:sp>
    <dsp:sp modelId="{95923F7B-D62F-4393-A310-6F2D0AA3FB7D}">
      <dsp:nvSpPr>
        <dsp:cNvPr id="0" name=""/>
        <dsp:cNvSpPr/>
      </dsp:nvSpPr>
      <dsp:spPr>
        <a:xfrm>
          <a:off x="0" y="2845931"/>
          <a:ext cx="5928344" cy="15884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5436B-6B35-43A1-9299-156089D2F5A0}">
      <dsp:nvSpPr>
        <dsp:cNvPr id="0" name=""/>
        <dsp:cNvSpPr/>
      </dsp:nvSpPr>
      <dsp:spPr>
        <a:xfrm>
          <a:off x="480499" y="3203327"/>
          <a:ext cx="873634" cy="8736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C7CC5-9FC8-4511-9BBD-8D14A87DF74E}">
      <dsp:nvSpPr>
        <dsp:cNvPr id="0" name=""/>
        <dsp:cNvSpPr/>
      </dsp:nvSpPr>
      <dsp:spPr>
        <a:xfrm>
          <a:off x="1834633" y="2845931"/>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844550">
            <a:lnSpc>
              <a:spcPct val="100000"/>
            </a:lnSpc>
            <a:spcBef>
              <a:spcPct val="0"/>
            </a:spcBef>
            <a:spcAft>
              <a:spcPct val="35000"/>
            </a:spcAft>
            <a:buNone/>
          </a:pPr>
          <a:r>
            <a:rPr lang="en-US" sz="1900" kern="1200"/>
            <a:t>Kubernetes: Container orchestration tool for automating deployment, scaling, and management of containerized applications.</a:t>
          </a:r>
        </a:p>
      </dsp:txBody>
      <dsp:txXfrm>
        <a:off x="1834633" y="2845931"/>
        <a:ext cx="4093710" cy="1588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3C649-33D8-475A-8761-EB6A6B4E72C4}">
      <dsp:nvSpPr>
        <dsp:cNvPr id="0" name=""/>
        <dsp:cNvSpPr/>
      </dsp:nvSpPr>
      <dsp:spPr>
        <a:xfrm>
          <a:off x="0" y="0"/>
          <a:ext cx="5081247" cy="100282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Slow Release Cycles: Releases took weeks due to manual testing and deployment processes.</a:t>
          </a:r>
        </a:p>
      </dsp:txBody>
      <dsp:txXfrm>
        <a:off x="29372" y="29372"/>
        <a:ext cx="3999121" cy="944080"/>
      </dsp:txXfrm>
    </dsp:sp>
    <dsp:sp modelId="{870DB848-7CA5-4A9C-A580-C45D4886477F}">
      <dsp:nvSpPr>
        <dsp:cNvPr id="0" name=""/>
        <dsp:cNvSpPr/>
      </dsp:nvSpPr>
      <dsp:spPr>
        <a:xfrm>
          <a:off x="448345" y="1169961"/>
          <a:ext cx="5081247" cy="100282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Manual Deployment: Error-prone manual deployments led to production issues and downtime.</a:t>
          </a:r>
        </a:p>
      </dsp:txBody>
      <dsp:txXfrm>
        <a:off x="477717" y="1199333"/>
        <a:ext cx="3922322" cy="944080"/>
      </dsp:txXfrm>
    </dsp:sp>
    <dsp:sp modelId="{651205AA-540C-49FB-ACED-F41CE4838D94}">
      <dsp:nvSpPr>
        <dsp:cNvPr id="0" name=""/>
        <dsp:cNvSpPr/>
      </dsp:nvSpPr>
      <dsp:spPr>
        <a:xfrm>
          <a:off x="896690" y="2339922"/>
          <a:ext cx="5081247" cy="100282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Lack of Automation: Limited automation resulted in inefficiencies and inconsistencies in the development and deployment processes.</a:t>
          </a:r>
        </a:p>
      </dsp:txBody>
      <dsp:txXfrm>
        <a:off x="926062" y="2369294"/>
        <a:ext cx="3922322" cy="944080"/>
      </dsp:txXfrm>
    </dsp:sp>
    <dsp:sp modelId="{8053B931-BB91-4FDA-9DFB-8FF3D2D6FD35}">
      <dsp:nvSpPr>
        <dsp:cNvPr id="0" name=""/>
        <dsp:cNvSpPr/>
      </dsp:nvSpPr>
      <dsp:spPr>
        <a:xfrm>
          <a:off x="4429411" y="760474"/>
          <a:ext cx="651835" cy="65183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576074" y="760474"/>
        <a:ext cx="358509" cy="490506"/>
      </dsp:txXfrm>
    </dsp:sp>
    <dsp:sp modelId="{AD7AACAC-0EFF-4AF0-8C21-97A4E088AF6C}">
      <dsp:nvSpPr>
        <dsp:cNvPr id="0" name=""/>
        <dsp:cNvSpPr/>
      </dsp:nvSpPr>
      <dsp:spPr>
        <a:xfrm>
          <a:off x="4877756" y="1923750"/>
          <a:ext cx="651835" cy="65183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5024419" y="1923750"/>
        <a:ext cx="358509" cy="4905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20012531031_Tirth Shah</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13554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20012531031_Tirth Shah</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524422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20012531031_Tirth Shah</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157851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20012531031_Tirth Shah</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552683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20012531031_Tirth Shah</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887189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20012531031_Tirth Shah</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282263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20012531031_Tirth Shah</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853369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20012531031_Tirth Shah</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17877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20012531031_Tirth Shah</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634643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20012531031_Tirth Shah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3589488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20012531031_Tirth Shah</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4573058"/>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dirty="0"/>
              <a:t>20012531031_Tirth Shah</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6978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hyperlink" Target="https://blog.teracy.com/2017/06/15/how-to-extend-teracy-dev-to-work-with-kubernetes/" TargetMode="External"/><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11" Type="http://schemas.openxmlformats.org/officeDocument/2006/relationships/hyperlink" Target="https://creativecommons.org/licenses/by-sa/3.0/" TargetMode="External"/><Relationship Id="rId5" Type="http://schemas.openxmlformats.org/officeDocument/2006/relationships/diagramColors" Target="../diagrams/colors2.xml"/><Relationship Id="rId10" Type="http://schemas.openxmlformats.org/officeDocument/2006/relationships/hyperlink" Target="https://www.ochobitshacenunbyte.com/2015/01/26/introduccion-docker-para-torpes/" TargetMode="External"/><Relationship Id="rId4" Type="http://schemas.openxmlformats.org/officeDocument/2006/relationships/diagramQuickStyle" Target="../diagrams/quickStyle2.xml"/><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https://gvsu-cloudapplicationsdevelopment.github.io/CloudAppsDev/2020/12/23/designing-apps.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ople working on ideas">
            <a:extLst>
              <a:ext uri="{FF2B5EF4-FFF2-40B4-BE49-F238E27FC236}">
                <a16:creationId xmlns:a16="http://schemas.microsoft.com/office/drawing/2014/main" id="{67EE43BB-C185-F6BA-BD4C-40DCB0E258F4}"/>
              </a:ext>
            </a:extLst>
          </p:cNvPr>
          <p:cNvPicPr>
            <a:picLocks noChangeAspect="1"/>
          </p:cNvPicPr>
          <p:nvPr/>
        </p:nvPicPr>
        <p:blipFill rotWithShape="1">
          <a:blip r:embed="rId2">
            <a:alphaModFix amt="35000"/>
          </a:blip>
          <a:srcRect t="7261" b="6861"/>
          <a:stretch/>
        </p:blipFill>
        <p:spPr>
          <a:xfrm>
            <a:off x="-1" y="10"/>
            <a:ext cx="12191999" cy="6857990"/>
          </a:xfrm>
          <a:prstGeom prst="rect">
            <a:avLst/>
          </a:prstGeom>
        </p:spPr>
      </p:pic>
      <p:sp>
        <p:nvSpPr>
          <p:cNvPr id="2" name="Title 1"/>
          <p:cNvSpPr>
            <a:spLocks noGrp="1"/>
          </p:cNvSpPr>
          <p:nvPr>
            <p:ph type="ctrTitle"/>
          </p:nvPr>
        </p:nvSpPr>
        <p:spPr>
          <a:xfrm>
            <a:off x="1097280" y="758952"/>
            <a:ext cx="10058400" cy="3566160"/>
          </a:xfrm>
        </p:spPr>
        <p:txBody>
          <a:bodyPr>
            <a:normAutofit/>
          </a:bodyPr>
          <a:lstStyle/>
          <a:p>
            <a:r>
              <a:rPr lang="en-US" sz="6800">
                <a:solidFill>
                  <a:srgbClr val="FFFFFF"/>
                </a:solidFill>
                <a:ea typeface="+mj-lt"/>
                <a:cs typeface="+mj-lt"/>
              </a:rPr>
              <a:t>Aim: Case Study of Dev-ops and Different Tools and Presentation</a:t>
            </a:r>
            <a:endParaRPr lang="en-US" sz="6800">
              <a:solidFill>
                <a:srgbClr val="FFFFFF"/>
              </a:solidFill>
            </a:endParaRPr>
          </a:p>
        </p:txBody>
      </p:sp>
      <p:sp>
        <p:nvSpPr>
          <p:cNvPr id="3" name="Subtitle 2"/>
          <p:cNvSpPr>
            <a:spLocks noGrp="1"/>
          </p:cNvSpPr>
          <p:nvPr>
            <p:ph type="subTitle" idx="1"/>
          </p:nvPr>
        </p:nvSpPr>
        <p:spPr>
          <a:xfrm>
            <a:off x="1100051" y="4645152"/>
            <a:ext cx="10058400" cy="1143000"/>
          </a:xfrm>
        </p:spPr>
        <p:txBody>
          <a:bodyPr vert="horz" lIns="91440" tIns="45720" rIns="91440" bIns="45720" rtlCol="0">
            <a:normAutofit/>
          </a:bodyPr>
          <a:lstStyle/>
          <a:p>
            <a:r>
              <a:rPr lang="en-US">
                <a:solidFill>
                  <a:srgbClr val="FFFFFF"/>
                </a:solidFill>
                <a:ea typeface="+mn-lt"/>
                <a:cs typeface="+mn-lt"/>
              </a:rPr>
              <a:t>case study on Dev-ops</a:t>
            </a:r>
            <a:endParaRPr lang="en-US">
              <a:solidFill>
                <a:srgbClr val="FFFFFF"/>
              </a:solidFill>
            </a:endParaRPr>
          </a:p>
        </p:txBody>
      </p:sp>
      <p:cxnSp>
        <p:nvCxnSpPr>
          <p:cNvPr id="22" name="Straight Connector 2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5">
            <a:extLst>
              <a:ext uri="{FF2B5EF4-FFF2-40B4-BE49-F238E27FC236}">
                <a16:creationId xmlns:a16="http://schemas.microsoft.com/office/drawing/2014/main" id="{ADAE3728-40C1-5C3F-B71C-0EA05E8863B9}"/>
              </a:ext>
            </a:extLst>
          </p:cNvPr>
          <p:cNvSpPr>
            <a:spLocks noGrp="1"/>
          </p:cNvSpPr>
          <p:nvPr>
            <p:ph type="ftr" sz="quarter" idx="11"/>
          </p:nvPr>
        </p:nvSpPr>
        <p:spPr/>
        <p:txBody>
          <a:bodyPr/>
          <a:lstStyle/>
          <a:p>
            <a:r>
              <a:rPr lang="en-US"/>
              <a:t>20012531031_Tirth Shah</a:t>
            </a:r>
          </a:p>
        </p:txBody>
      </p:sp>
      <p:sp>
        <p:nvSpPr>
          <p:cNvPr id="7" name="Slide Number Placeholder 6">
            <a:extLst>
              <a:ext uri="{FF2B5EF4-FFF2-40B4-BE49-F238E27FC236}">
                <a16:creationId xmlns:a16="http://schemas.microsoft.com/office/drawing/2014/main" id="{CF56A76F-A3DC-7147-6955-271B565FC521}"/>
              </a:ext>
            </a:extLst>
          </p:cNvPr>
          <p:cNvSpPr>
            <a:spLocks noGrp="1"/>
          </p:cNvSpPr>
          <p:nvPr>
            <p:ph type="sldNum" sz="quarter" idx="12"/>
          </p:nvPr>
        </p:nvSpPr>
        <p:spPr/>
        <p:txBody>
          <a:bodyPr/>
          <a:lstStyle/>
          <a:p>
            <a:fld id="{3A98EE3D-8CD1-4C3F-BD1C-C98C9596463C}" type="slidenum">
              <a:rPr lang="en-US" smtClean="0"/>
              <a:t>1</a:t>
            </a:fld>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A4FCCAB-51CA-0CF0-8C19-1D3B8541B389}"/>
              </a:ext>
            </a:extLst>
          </p:cNvPr>
          <p:cNvSpPr txBox="1"/>
          <p:nvPr/>
        </p:nvSpPr>
        <p:spPr>
          <a:xfrm>
            <a:off x="1097280" y="516835"/>
            <a:ext cx="5977937" cy="16665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spc="-50">
                <a:solidFill>
                  <a:srgbClr val="FFFFFF"/>
                </a:solidFill>
                <a:latin typeface="+mj-lt"/>
                <a:ea typeface="+mj-ea"/>
                <a:cs typeface="+mj-cs"/>
              </a:rPr>
              <a:t>DevOps Tools and Implementation</a:t>
            </a:r>
          </a:p>
        </p:txBody>
      </p:sp>
      <p:cxnSp>
        <p:nvCxnSpPr>
          <p:cNvPr id="40" name="Straight Connector 3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B32522-F609-E79A-C51B-4102A0324F54}"/>
              </a:ext>
            </a:extLst>
          </p:cNvPr>
          <p:cNvSpPr txBox="1"/>
          <p:nvPr/>
        </p:nvSpPr>
        <p:spPr>
          <a:xfrm>
            <a:off x="1097279" y="2546224"/>
            <a:ext cx="5977938" cy="3342747"/>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285750" indent="-285750">
              <a:spcAft>
                <a:spcPts val="600"/>
              </a:spcAft>
              <a:buFont typeface="Calibri" panose="020F0502020204030204" pitchFamily="34" charset="0"/>
              <a:buChar char="•"/>
            </a:pPr>
            <a:r>
              <a:rPr lang="en-US">
                <a:solidFill>
                  <a:srgbClr val="FFFFFF"/>
                </a:solidFill>
              </a:rPr>
              <a:t>Tools Selected: XYZ Enterprises implemented Jenkins for CI/CD pipelines, Docker for containerization, Git for version control, and Prometheus for monitoring.</a:t>
            </a:r>
          </a:p>
          <a:p>
            <a:pPr marL="285750" indent="-285750">
              <a:spcAft>
                <a:spcPts val="600"/>
              </a:spcAft>
              <a:buFont typeface="Calibri" panose="020F0502020204030204" pitchFamily="34" charset="0"/>
              <a:buChar char="•"/>
            </a:pPr>
            <a:r>
              <a:rPr lang="en-US">
                <a:solidFill>
                  <a:srgbClr val="FFFFFF"/>
                </a:solidFill>
              </a:rPr>
              <a:t>Implementation: Automated testing, continuous integration, and deployment pipelines were set up to streamline the release process. Docker containers were used to ensure consistent deployment across environments, and Git enabled version control and collaboration. Prometheus was implemented for real-time monitoring and alerting.</a:t>
            </a:r>
          </a:p>
          <a:p>
            <a:pPr>
              <a:spcAft>
                <a:spcPts val="600"/>
              </a:spcAft>
              <a:buFont typeface="Calibri" panose="020F0502020204030204" pitchFamily="34" charset="0"/>
            </a:pPr>
            <a:endParaRPr lang="en-US">
              <a:solidFill>
                <a:srgbClr val="FFFFFF"/>
              </a:solidFill>
            </a:endParaRPr>
          </a:p>
        </p:txBody>
      </p:sp>
      <p:pic>
        <p:nvPicPr>
          <p:cNvPr id="15" name="Picture 14" descr="Electronic circuit board">
            <a:extLst>
              <a:ext uri="{FF2B5EF4-FFF2-40B4-BE49-F238E27FC236}">
                <a16:creationId xmlns:a16="http://schemas.microsoft.com/office/drawing/2014/main" id="{6ABE75F3-0A4D-0A0B-7931-3A841FAA9C88}"/>
              </a:ext>
            </a:extLst>
          </p:cNvPr>
          <p:cNvPicPr>
            <a:picLocks noChangeAspect="1"/>
          </p:cNvPicPr>
          <p:nvPr/>
        </p:nvPicPr>
        <p:blipFill rotWithShape="1">
          <a:blip r:embed="rId2"/>
          <a:srcRect l="43154" r="12266" b="-1"/>
          <a:stretch/>
        </p:blipFill>
        <p:spPr>
          <a:xfrm>
            <a:off x="7611902" y="10"/>
            <a:ext cx="4580097" cy="6857990"/>
          </a:xfrm>
          <a:prstGeom prst="rect">
            <a:avLst/>
          </a:prstGeom>
        </p:spPr>
      </p:pic>
      <p:sp>
        <p:nvSpPr>
          <p:cNvPr id="8" name="Slide Number Placeholder 7">
            <a:extLst>
              <a:ext uri="{FF2B5EF4-FFF2-40B4-BE49-F238E27FC236}">
                <a16:creationId xmlns:a16="http://schemas.microsoft.com/office/drawing/2014/main" id="{B1F693DB-C2D0-22F5-C159-BDDFA6378B71}"/>
              </a:ext>
            </a:extLst>
          </p:cNvPr>
          <p:cNvSpPr>
            <a:spLocks noGrp="1"/>
          </p:cNvSpPr>
          <p:nvPr>
            <p:ph type="sldNum" sz="quarter" idx="12"/>
          </p:nvPr>
        </p:nvSpPr>
        <p:spPr/>
        <p:txBody>
          <a:bodyPr/>
          <a:lstStyle/>
          <a:p>
            <a:fld id="{3A98EE3D-8CD1-4C3F-BD1C-C98C9596463C}" type="slidenum">
              <a:rPr lang="en-US" smtClean="0"/>
              <a:t>10</a:t>
            </a:fld>
            <a:endParaRPr lang="en-US"/>
          </a:p>
        </p:txBody>
      </p:sp>
      <p:sp>
        <p:nvSpPr>
          <p:cNvPr id="6" name="Footer Placeholder 5">
            <a:extLst>
              <a:ext uri="{FF2B5EF4-FFF2-40B4-BE49-F238E27FC236}">
                <a16:creationId xmlns:a16="http://schemas.microsoft.com/office/drawing/2014/main" id="{51D3B5CD-01B9-17EC-9A51-AC852633FE50}"/>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4920384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9EB2B0E2-ECBA-0DD0-8308-07CBC36A4188}"/>
              </a:ext>
            </a:extLst>
          </p:cNvPr>
          <p:cNvSpPr txBox="1"/>
          <p:nvPr/>
        </p:nvSpPr>
        <p:spPr>
          <a:xfrm>
            <a:off x="5116783" y="516835"/>
            <a:ext cx="5977937" cy="16665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b="1" spc="-50">
                <a:solidFill>
                  <a:srgbClr val="FFFFFF"/>
                </a:solidFill>
                <a:latin typeface="+mj-lt"/>
                <a:ea typeface="+mj-ea"/>
                <a:cs typeface="+mj-cs"/>
              </a:rPr>
              <a:t>Outcomes and Benefits</a:t>
            </a:r>
          </a:p>
        </p:txBody>
      </p:sp>
      <p:pic>
        <p:nvPicPr>
          <p:cNvPr id="20" name="Picture 19" descr="White bulbs with a yellow one standing out">
            <a:extLst>
              <a:ext uri="{FF2B5EF4-FFF2-40B4-BE49-F238E27FC236}">
                <a16:creationId xmlns:a16="http://schemas.microsoft.com/office/drawing/2014/main" id="{A6D546DC-3FCB-A71F-361C-13F45F014B54}"/>
              </a:ext>
            </a:extLst>
          </p:cNvPr>
          <p:cNvPicPr>
            <a:picLocks noChangeAspect="1"/>
          </p:cNvPicPr>
          <p:nvPr/>
        </p:nvPicPr>
        <p:blipFill rotWithShape="1">
          <a:blip r:embed="rId2"/>
          <a:srcRect l="37699" r="17788" b="-3"/>
          <a:stretch/>
        </p:blipFill>
        <p:spPr>
          <a:xfrm>
            <a:off x="20" y="10"/>
            <a:ext cx="4580077" cy="6857990"/>
          </a:xfrm>
          <a:prstGeom prst="rect">
            <a:avLst/>
          </a:prstGeom>
        </p:spPr>
      </p:pic>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79AB8F-E950-74E1-150E-67FF3A9F23BA}"/>
              </a:ext>
            </a:extLst>
          </p:cNvPr>
          <p:cNvSpPr txBox="1"/>
          <p:nvPr/>
        </p:nvSpPr>
        <p:spPr>
          <a:xfrm>
            <a:off x="5116784" y="2546224"/>
            <a:ext cx="5977938" cy="3342747"/>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285750" indent="-285750">
              <a:spcAft>
                <a:spcPts val="600"/>
              </a:spcAft>
              <a:buFont typeface="Calibri" panose="020F0502020204030204" pitchFamily="34" charset="0"/>
              <a:buChar char="•"/>
            </a:pPr>
            <a:r>
              <a:rPr lang="en-US">
                <a:solidFill>
                  <a:srgbClr val="FFFFFF"/>
                </a:solidFill>
              </a:rPr>
              <a:t>Faster Releases: Release cycles reduced from weeks to days, enabling faster delivery of new features and updates.</a:t>
            </a:r>
          </a:p>
          <a:p>
            <a:pPr marL="285750" indent="-285750">
              <a:spcAft>
                <a:spcPts val="600"/>
              </a:spcAft>
              <a:buFont typeface="Calibri" panose="020F0502020204030204" pitchFamily="34" charset="0"/>
              <a:buChar char="•"/>
            </a:pPr>
            <a:r>
              <a:rPr lang="en-US">
                <a:solidFill>
                  <a:srgbClr val="FFFFFF"/>
                </a:solidFill>
              </a:rPr>
              <a:t>Improved Reliability: Automated testing and deployment processes led to fewer production issues and improved system reliability.</a:t>
            </a:r>
          </a:p>
          <a:p>
            <a:pPr marL="285750" indent="-285750">
              <a:spcAft>
                <a:spcPts val="600"/>
              </a:spcAft>
              <a:buFont typeface="Calibri" panose="020F0502020204030204" pitchFamily="34" charset="0"/>
              <a:buChar char="•"/>
            </a:pPr>
            <a:r>
              <a:rPr lang="en-US">
                <a:solidFill>
                  <a:srgbClr val="FFFFFF"/>
                </a:solidFill>
              </a:rPr>
              <a:t>Enhanced Efficiency: DevOps practices and tools resulted in increased efficiency, collaboration, and consistency across the development and deployment lifecycle.</a:t>
            </a:r>
          </a:p>
          <a:p>
            <a:pPr>
              <a:spcAft>
                <a:spcPts val="600"/>
              </a:spcAft>
              <a:buFont typeface="Calibri" panose="020F0502020204030204" pitchFamily="34" charset="0"/>
            </a:pPr>
            <a:endParaRPr lang="en-US">
              <a:solidFill>
                <a:srgbClr val="FFFFFF"/>
              </a:solidFill>
            </a:endParaRPr>
          </a:p>
        </p:txBody>
      </p:sp>
      <p:sp>
        <p:nvSpPr>
          <p:cNvPr id="6" name="Slide Number Placeholder 5">
            <a:extLst>
              <a:ext uri="{FF2B5EF4-FFF2-40B4-BE49-F238E27FC236}">
                <a16:creationId xmlns:a16="http://schemas.microsoft.com/office/drawing/2014/main" id="{DE54845C-B716-CCEC-1D21-4D6889BE44B1}"/>
              </a:ext>
            </a:extLst>
          </p:cNvPr>
          <p:cNvSpPr>
            <a:spLocks noGrp="1"/>
          </p:cNvSpPr>
          <p:nvPr>
            <p:ph type="sldNum" sz="quarter" idx="12"/>
          </p:nvPr>
        </p:nvSpPr>
        <p:spPr/>
        <p:txBody>
          <a:bodyPr/>
          <a:lstStyle/>
          <a:p>
            <a:fld id="{3A98EE3D-8CD1-4C3F-BD1C-C98C9596463C}" type="slidenum">
              <a:rPr lang="en-US" smtClean="0"/>
              <a:t>11</a:t>
            </a:fld>
            <a:endParaRPr lang="en-US"/>
          </a:p>
        </p:txBody>
      </p:sp>
      <p:sp>
        <p:nvSpPr>
          <p:cNvPr id="4" name="Footer Placeholder 3">
            <a:extLst>
              <a:ext uri="{FF2B5EF4-FFF2-40B4-BE49-F238E27FC236}">
                <a16:creationId xmlns:a16="http://schemas.microsoft.com/office/drawing/2014/main" id="{38A211DE-A1E4-D7E1-9999-FE3F4FDDF94C}"/>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20776897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BE03E-9FD7-2CA7-D848-EA22920C85F1}"/>
              </a:ext>
            </a:extLst>
          </p:cNvPr>
          <p:cNvSpPr>
            <a:spLocks noGrp="1"/>
          </p:cNvSpPr>
          <p:nvPr>
            <p:ph type="title"/>
          </p:nvPr>
        </p:nvSpPr>
        <p:spPr>
          <a:xfrm>
            <a:off x="8614786" y="516836"/>
            <a:ext cx="3100136" cy="1960234"/>
          </a:xfrm>
        </p:spPr>
        <p:txBody>
          <a:bodyPr vert="horz" lIns="91440" tIns="45720" rIns="91440" bIns="45720" rtlCol="0" anchor="b">
            <a:normAutofit/>
          </a:bodyPr>
          <a:lstStyle/>
          <a:p>
            <a:r>
              <a:rPr lang="en-US" sz="4400">
                <a:solidFill>
                  <a:srgbClr val="4D71C3"/>
                </a:solidFill>
              </a:rPr>
              <a:t>DEMO</a:t>
            </a:r>
          </a:p>
        </p:txBody>
      </p:sp>
      <p:pic>
        <p:nvPicPr>
          <p:cNvPr id="7" name="Content Placeholder 6" descr="A screenshot of a computer&#10;&#10;Description automatically generated">
            <a:extLst>
              <a:ext uri="{FF2B5EF4-FFF2-40B4-BE49-F238E27FC236}">
                <a16:creationId xmlns:a16="http://schemas.microsoft.com/office/drawing/2014/main" id="{1AF33560-F8ED-0AE0-6F2D-5C4CEDA197E0}"/>
              </a:ext>
            </a:extLst>
          </p:cNvPr>
          <p:cNvPicPr>
            <a:picLocks noGrp="1" noChangeAspect="1"/>
          </p:cNvPicPr>
          <p:nvPr>
            <p:ph sz="half" idx="2"/>
          </p:nvPr>
        </p:nvPicPr>
        <p:blipFill rotWithShape="1">
          <a:blip r:embed="rId2"/>
          <a:srcRect l="22107" r="19253"/>
          <a:stretch/>
        </p:blipFill>
        <p:spPr>
          <a:xfrm>
            <a:off x="20" y="10"/>
            <a:ext cx="4021551" cy="6857990"/>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F7E4F1A3-76AC-0B43-43D9-5A3A0EAFA0EF}"/>
              </a:ext>
            </a:extLst>
          </p:cNvPr>
          <p:cNvPicPr>
            <a:picLocks noGrp="1" noChangeAspect="1"/>
          </p:cNvPicPr>
          <p:nvPr>
            <p:ph sz="quarter" idx="4"/>
          </p:nvPr>
        </p:nvPicPr>
        <p:blipFill rotWithShape="1">
          <a:blip r:embed="rId3"/>
          <a:srcRect l="22579" r="18804" b="1"/>
          <a:stretch/>
        </p:blipFill>
        <p:spPr>
          <a:xfrm>
            <a:off x="4115670" y="6086"/>
            <a:ext cx="4016407" cy="6851914"/>
          </a:xfrm>
          <a:prstGeom prst="rect">
            <a:avLst/>
          </a:prstGeom>
        </p:spPr>
      </p:pic>
      <p:cxnSp>
        <p:nvCxnSpPr>
          <p:cNvPr id="72" name="Straight Connector 7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672FF5A-7A9C-A803-17A7-0B2EA88E25E5}"/>
              </a:ext>
            </a:extLst>
          </p:cNvPr>
          <p:cNvSpPr>
            <a:spLocks noGrp="1"/>
          </p:cNvSpPr>
          <p:nvPr>
            <p:ph type="body" idx="1"/>
          </p:nvPr>
        </p:nvSpPr>
        <p:spPr>
          <a:xfrm>
            <a:off x="8614786" y="2790855"/>
            <a:ext cx="3084844" cy="3311766"/>
          </a:xfrm>
        </p:spPr>
        <p:txBody>
          <a:bodyPr vert="horz" lIns="0" tIns="45720" rIns="0" bIns="45720" rtlCol="0">
            <a:normAutofit/>
          </a:bodyPr>
          <a:lstStyle/>
          <a:p>
            <a:pPr>
              <a:lnSpc>
                <a:spcPct val="100000"/>
              </a:lnSpc>
            </a:pPr>
            <a:endParaRPr lang="en-US" sz="1600">
              <a:solidFill>
                <a:schemeClr val="tx1">
                  <a:lumMod val="75000"/>
                  <a:lumOff val="25000"/>
                </a:schemeClr>
              </a:solidFill>
            </a:endParaRPr>
          </a:p>
          <a:p>
            <a:pPr>
              <a:lnSpc>
                <a:spcPct val="100000"/>
              </a:lnSpc>
            </a:pPr>
            <a:r>
              <a:rPr lang="en-US" sz="1600">
                <a:solidFill>
                  <a:schemeClr val="tx1">
                    <a:lumMod val="75000"/>
                    <a:lumOff val="25000"/>
                  </a:schemeClr>
                </a:solidFill>
              </a:rPr>
              <a:t>As part of a DevOps environment, seamless tool integration is crucial for efficient software development and deployment.</a:t>
            </a:r>
          </a:p>
        </p:txBody>
      </p:sp>
      <p:sp>
        <p:nvSpPr>
          <p:cNvPr id="10" name="Slide Number Placeholder 9">
            <a:extLst>
              <a:ext uri="{FF2B5EF4-FFF2-40B4-BE49-F238E27FC236}">
                <a16:creationId xmlns:a16="http://schemas.microsoft.com/office/drawing/2014/main" id="{A92C1097-8297-D030-1979-1F75FACEE4A5}"/>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9" name="Footer Placeholder 8">
            <a:extLst>
              <a:ext uri="{FF2B5EF4-FFF2-40B4-BE49-F238E27FC236}">
                <a16:creationId xmlns:a16="http://schemas.microsoft.com/office/drawing/2014/main" id="{2801A06E-ACD7-3C6C-8247-7D48DE1A689A}"/>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334958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FC6D34-0562-146F-F5CB-A95EEB7A51CD}"/>
              </a:ext>
            </a:extLst>
          </p:cNvPr>
          <p:cNvSpPr txBox="1"/>
          <p:nvPr/>
        </p:nvSpPr>
        <p:spPr>
          <a:xfrm>
            <a:off x="1097280" y="286603"/>
            <a:ext cx="10058400" cy="14507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spc="-50">
                <a:solidFill>
                  <a:schemeClr val="tx1">
                    <a:lumMod val="75000"/>
                    <a:lumOff val="25000"/>
                  </a:schemeClr>
                </a:solidFill>
                <a:latin typeface="+mj-lt"/>
                <a:ea typeface="+mj-ea"/>
                <a:cs typeface="+mj-cs"/>
              </a:rPr>
              <a:t>Benefits</a:t>
            </a:r>
          </a:p>
        </p:txBody>
      </p:sp>
      <p:cxnSp>
        <p:nvCxnSpPr>
          <p:cNvPr id="33" name="Straight Connector 32">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743CFE0-83EB-B6A7-FCD2-73FBAA8E6E7E}"/>
              </a:ext>
            </a:extLst>
          </p:cNvPr>
          <p:cNvSpPr txBox="1"/>
          <p:nvPr/>
        </p:nvSpPr>
        <p:spPr>
          <a:xfrm>
            <a:off x="1557213" y="4146638"/>
            <a:ext cx="2679122" cy="2076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21792">
              <a:spcAft>
                <a:spcPts val="600"/>
              </a:spcAft>
            </a:pPr>
            <a:r>
              <a:rPr lang="en-US" sz="1088" b="1" kern="1200">
                <a:solidFill>
                  <a:schemeClr val="tx1"/>
                </a:solidFill>
                <a:latin typeface="+mn-lt"/>
                <a:ea typeface="+mn-ea"/>
                <a:cs typeface="+mn-cs"/>
              </a:rPr>
              <a:t>Shorter Time-to-Market</a:t>
            </a:r>
          </a:p>
          <a:p>
            <a:pPr defTabSz="621792">
              <a:spcAft>
                <a:spcPts val="600"/>
              </a:spcAft>
            </a:pPr>
            <a:endParaRPr lang="en-US" sz="1088" b="1" kern="1200">
              <a:solidFill>
                <a:schemeClr val="tx1"/>
              </a:solidFill>
              <a:latin typeface="+mn-lt"/>
              <a:ea typeface="+mn-lt"/>
              <a:cs typeface="+mn-lt"/>
            </a:endParaRPr>
          </a:p>
          <a:p>
            <a:pPr defTabSz="621792">
              <a:spcAft>
                <a:spcPts val="600"/>
              </a:spcAft>
            </a:pPr>
            <a:r>
              <a:rPr lang="en-US" sz="1088" kern="1200">
                <a:solidFill>
                  <a:schemeClr val="tx1"/>
                </a:solidFill>
                <a:latin typeface="+mn-lt"/>
                <a:ea typeface="+mn-lt"/>
                <a:cs typeface="+mn-lt"/>
              </a:rPr>
              <a:t>DevOps practices enable faster delivery of software products and updates. Continuous integration and continuous deployment (CI/CD) pipelines automate the software development process, reducing manual effort and enabling rapid deployment to production environments.</a:t>
            </a:r>
            <a:endParaRPr lang="en-US" sz="1088" kern="1200">
              <a:solidFill>
                <a:schemeClr val="tx1"/>
              </a:solidFill>
              <a:latin typeface="+mn-lt"/>
              <a:ea typeface="+mn-ea"/>
              <a:cs typeface="+mn-cs"/>
            </a:endParaRPr>
          </a:p>
          <a:p>
            <a:pPr algn="l">
              <a:spcAft>
                <a:spcPts val="600"/>
              </a:spcAft>
            </a:pPr>
            <a:endParaRPr lang="en-US" sz="1600"/>
          </a:p>
        </p:txBody>
      </p:sp>
      <p:sp>
        <p:nvSpPr>
          <p:cNvPr id="5" name="TextBox 4">
            <a:extLst>
              <a:ext uri="{FF2B5EF4-FFF2-40B4-BE49-F238E27FC236}">
                <a16:creationId xmlns:a16="http://schemas.microsoft.com/office/drawing/2014/main" id="{3574A741-BBF7-0A0D-D4DC-8D25A8E8CC9A}"/>
              </a:ext>
            </a:extLst>
          </p:cNvPr>
          <p:cNvSpPr txBox="1"/>
          <p:nvPr/>
        </p:nvSpPr>
        <p:spPr>
          <a:xfrm>
            <a:off x="5029578" y="4190850"/>
            <a:ext cx="2211368" cy="2003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21792">
              <a:spcAft>
                <a:spcPts val="600"/>
              </a:spcAft>
            </a:pPr>
            <a:r>
              <a:rPr lang="en-US" sz="952" b="1" kern="1200">
                <a:solidFill>
                  <a:schemeClr val="tx1"/>
                </a:solidFill>
                <a:latin typeface="+mn-lt"/>
                <a:ea typeface="+mn-ea"/>
                <a:cs typeface="+mn-cs"/>
              </a:rPr>
              <a:t>Reduced Errors</a:t>
            </a:r>
          </a:p>
          <a:p>
            <a:pPr defTabSz="621792">
              <a:spcAft>
                <a:spcPts val="600"/>
              </a:spcAft>
            </a:pPr>
            <a:endParaRPr lang="en-US" sz="952" b="1" kern="1200">
              <a:solidFill>
                <a:schemeClr val="tx1"/>
              </a:solidFill>
              <a:latin typeface="+mn-lt"/>
              <a:ea typeface="+mn-lt"/>
              <a:cs typeface="+mn-lt"/>
            </a:endParaRPr>
          </a:p>
          <a:p>
            <a:pPr defTabSz="621792">
              <a:spcAft>
                <a:spcPts val="600"/>
              </a:spcAft>
            </a:pPr>
            <a:r>
              <a:rPr lang="en-US" sz="952" kern="1200">
                <a:solidFill>
                  <a:schemeClr val="tx1"/>
                </a:solidFill>
                <a:latin typeface="+mn-lt"/>
                <a:ea typeface="+mn-lt"/>
                <a:cs typeface="+mn-lt"/>
              </a:rPr>
              <a:t>By automating build, test, and deployment processes, DevOps practices minimize the risk of human error. Continuous monitoring and feedback loops help identify and resolve issues early in the development cycle, reducing the likelihood of errors in production.</a:t>
            </a:r>
            <a:endParaRPr lang="en-US" sz="952" kern="1200">
              <a:solidFill>
                <a:schemeClr val="tx1"/>
              </a:solidFill>
              <a:latin typeface="+mn-lt"/>
              <a:ea typeface="+mn-ea"/>
              <a:cs typeface="+mn-cs"/>
            </a:endParaRPr>
          </a:p>
          <a:p>
            <a:pPr algn="l">
              <a:spcAft>
                <a:spcPts val="600"/>
              </a:spcAft>
            </a:pPr>
            <a:endParaRPr lang="en-US" sz="1400"/>
          </a:p>
        </p:txBody>
      </p:sp>
      <p:sp>
        <p:nvSpPr>
          <p:cNvPr id="6" name="TextBox 5">
            <a:extLst>
              <a:ext uri="{FF2B5EF4-FFF2-40B4-BE49-F238E27FC236}">
                <a16:creationId xmlns:a16="http://schemas.microsoft.com/office/drawing/2014/main" id="{310198FC-3489-AD3D-FF68-9E83852AAF62}"/>
              </a:ext>
            </a:extLst>
          </p:cNvPr>
          <p:cNvSpPr txBox="1"/>
          <p:nvPr/>
        </p:nvSpPr>
        <p:spPr>
          <a:xfrm>
            <a:off x="7604958" y="4014305"/>
            <a:ext cx="2566279" cy="18572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21792">
              <a:spcAft>
                <a:spcPts val="600"/>
              </a:spcAft>
            </a:pPr>
            <a:r>
              <a:rPr lang="en-US" sz="952" b="1" kern="1200">
                <a:solidFill>
                  <a:schemeClr val="tx1"/>
                </a:solidFill>
                <a:latin typeface="+mn-lt"/>
                <a:ea typeface="+mn-ea"/>
                <a:cs typeface="+mn-cs"/>
              </a:rPr>
              <a:t>Increased Efficiency</a:t>
            </a:r>
          </a:p>
          <a:p>
            <a:pPr defTabSz="621792">
              <a:spcAft>
                <a:spcPts val="600"/>
              </a:spcAft>
            </a:pPr>
            <a:endParaRPr lang="en-US" sz="952" b="1" kern="1200">
              <a:solidFill>
                <a:schemeClr val="tx1"/>
              </a:solidFill>
              <a:latin typeface="+mn-lt"/>
              <a:ea typeface="+mn-lt"/>
              <a:cs typeface="+mn-lt"/>
            </a:endParaRPr>
          </a:p>
          <a:p>
            <a:pPr defTabSz="621792">
              <a:spcAft>
                <a:spcPts val="600"/>
              </a:spcAft>
            </a:pPr>
            <a:r>
              <a:rPr lang="en-US" sz="952" kern="1200">
                <a:solidFill>
                  <a:schemeClr val="tx1"/>
                </a:solidFill>
                <a:latin typeface="+mn-lt"/>
                <a:ea typeface="+mn-lt"/>
                <a:cs typeface="+mn-lt"/>
              </a:rPr>
              <a:t>DevOps principles promote collaboration and communication between development, operations, and other teams involved in the software development lifecycle. By breaking down silos and fostering cross-functional collaboration, organizations can achieve greater efficiency and productivity.</a:t>
            </a:r>
            <a:endParaRPr lang="en-US" sz="952" kern="1200">
              <a:solidFill>
                <a:schemeClr val="tx1"/>
              </a:solidFill>
              <a:latin typeface="+mn-lt"/>
              <a:ea typeface="+mn-ea"/>
              <a:cs typeface="+mn-cs"/>
            </a:endParaRPr>
          </a:p>
          <a:p>
            <a:pPr algn="l">
              <a:spcAft>
                <a:spcPts val="600"/>
              </a:spcAft>
            </a:pPr>
            <a:endParaRPr lang="en-US" sz="1400"/>
          </a:p>
        </p:txBody>
      </p:sp>
      <p:pic>
        <p:nvPicPr>
          <p:cNvPr id="7" name="Picture 6" descr="A group of people sitting at desks in an office&#10;&#10;Description automatically generated">
            <a:extLst>
              <a:ext uri="{FF2B5EF4-FFF2-40B4-BE49-F238E27FC236}">
                <a16:creationId xmlns:a16="http://schemas.microsoft.com/office/drawing/2014/main" id="{BD90C3C9-A2E2-16E8-8E81-030447E27547}"/>
              </a:ext>
            </a:extLst>
          </p:cNvPr>
          <p:cNvPicPr>
            <a:picLocks noChangeAspect="1"/>
          </p:cNvPicPr>
          <p:nvPr/>
        </p:nvPicPr>
        <p:blipFill>
          <a:blip r:embed="rId2"/>
          <a:stretch>
            <a:fillRect/>
          </a:stretch>
        </p:blipFill>
        <p:spPr>
          <a:xfrm>
            <a:off x="1672527" y="2121870"/>
            <a:ext cx="2162366" cy="1817084"/>
          </a:xfrm>
          <a:prstGeom prst="rect">
            <a:avLst/>
          </a:prstGeom>
        </p:spPr>
      </p:pic>
      <p:pic>
        <p:nvPicPr>
          <p:cNvPr id="8" name="Picture 7" descr="A desk with a clock and books&#10;&#10;Description automatically generated">
            <a:extLst>
              <a:ext uri="{FF2B5EF4-FFF2-40B4-BE49-F238E27FC236}">
                <a16:creationId xmlns:a16="http://schemas.microsoft.com/office/drawing/2014/main" id="{8DEB4720-41EF-70CD-8D52-5DBDB9BE6817}"/>
              </a:ext>
            </a:extLst>
          </p:cNvPr>
          <p:cNvPicPr>
            <a:picLocks noChangeAspect="1"/>
          </p:cNvPicPr>
          <p:nvPr/>
        </p:nvPicPr>
        <p:blipFill>
          <a:blip r:embed="rId3"/>
          <a:stretch>
            <a:fillRect/>
          </a:stretch>
        </p:blipFill>
        <p:spPr>
          <a:xfrm>
            <a:off x="5030306" y="2127635"/>
            <a:ext cx="1876842" cy="1891402"/>
          </a:xfrm>
          <a:prstGeom prst="rect">
            <a:avLst/>
          </a:prstGeom>
        </p:spPr>
      </p:pic>
      <p:pic>
        <p:nvPicPr>
          <p:cNvPr id="9" name="Picture 8" descr="A clock with roman numerals&#10;&#10;Description automatically generated">
            <a:extLst>
              <a:ext uri="{FF2B5EF4-FFF2-40B4-BE49-F238E27FC236}">
                <a16:creationId xmlns:a16="http://schemas.microsoft.com/office/drawing/2014/main" id="{D146E86D-F202-BC3A-3500-79349B023D14}"/>
              </a:ext>
            </a:extLst>
          </p:cNvPr>
          <p:cNvPicPr>
            <a:picLocks noChangeAspect="1"/>
          </p:cNvPicPr>
          <p:nvPr/>
        </p:nvPicPr>
        <p:blipFill>
          <a:blip r:embed="rId4"/>
          <a:stretch>
            <a:fillRect/>
          </a:stretch>
        </p:blipFill>
        <p:spPr>
          <a:xfrm>
            <a:off x="7804073" y="2098515"/>
            <a:ext cx="1869561" cy="1687556"/>
          </a:xfrm>
          <a:prstGeom prst="rect">
            <a:avLst/>
          </a:prstGeom>
        </p:spPr>
      </p:pic>
      <p:sp>
        <p:nvSpPr>
          <p:cNvPr id="11" name="Slide Number Placeholder 10">
            <a:extLst>
              <a:ext uri="{FF2B5EF4-FFF2-40B4-BE49-F238E27FC236}">
                <a16:creationId xmlns:a16="http://schemas.microsoft.com/office/drawing/2014/main" id="{AFAB5516-B611-2BE6-D591-34B6AE35EB6F}"/>
              </a:ext>
            </a:extLst>
          </p:cNvPr>
          <p:cNvSpPr>
            <a:spLocks noGrp="1"/>
          </p:cNvSpPr>
          <p:nvPr>
            <p:ph type="sldNum" sz="quarter" idx="12"/>
          </p:nvPr>
        </p:nvSpPr>
        <p:spPr/>
        <p:txBody>
          <a:bodyPr/>
          <a:lstStyle/>
          <a:p>
            <a:fld id="{3A98EE3D-8CD1-4C3F-BD1C-C98C9596463C}" type="slidenum">
              <a:rPr lang="en-US" smtClean="0"/>
              <a:t>13</a:t>
            </a:fld>
            <a:endParaRPr lang="en-US"/>
          </a:p>
        </p:txBody>
      </p:sp>
      <p:sp>
        <p:nvSpPr>
          <p:cNvPr id="10" name="Footer Placeholder 9">
            <a:extLst>
              <a:ext uri="{FF2B5EF4-FFF2-40B4-BE49-F238E27FC236}">
                <a16:creationId xmlns:a16="http://schemas.microsoft.com/office/drawing/2014/main" id="{D2B7308D-DEC8-D97D-9989-15A9BD6ECF17}"/>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40203917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EA68BF34-AEA0-44C4-3AC0-6944E371BE35}"/>
              </a:ext>
            </a:extLst>
          </p:cNvPr>
          <p:cNvPicPr>
            <a:picLocks noChangeAspect="1"/>
          </p:cNvPicPr>
          <p:nvPr/>
        </p:nvPicPr>
        <p:blipFill rotWithShape="1">
          <a:blip r:embed="rId2">
            <a:alphaModFix amt="3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3DFBAA9-C1B2-46FF-1C1F-1554E85793EE}"/>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a:t>Conclusion</a:t>
            </a:r>
          </a:p>
        </p:txBody>
      </p:sp>
      <p:cxnSp>
        <p:nvCxnSpPr>
          <p:cNvPr id="34" name="Straight Connector 3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B3AFD3-7609-226F-1346-96575C7563CE}"/>
              </a:ext>
            </a:extLst>
          </p:cNvPr>
          <p:cNvSpPr txBox="1"/>
          <p:nvPr/>
        </p:nvSpPr>
        <p:spPr>
          <a:xfrm>
            <a:off x="1097280" y="2108201"/>
            <a:ext cx="10058400" cy="3760891"/>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algn="just">
              <a:spcAft>
                <a:spcPts val="600"/>
              </a:spcAft>
              <a:buFont typeface="Calibri" panose="020F0502020204030204" pitchFamily="34" charset="0"/>
            </a:pPr>
            <a:r>
              <a:rPr lang="en-US">
                <a:solidFill>
                  <a:schemeClr val="tx1">
                    <a:lumMod val="75000"/>
                    <a:lumOff val="25000"/>
                  </a:schemeClr>
                </a:solidFill>
              </a:rPr>
              <a:t>DevOps plays a crucial role in modern software development by fostering collaboration, automation, and continuous improvement across the development and operations teams. The use of tools such as Jenkins, Docker, and Git streamlines processes, enabling faster delivery, improved quality, and enhanced reliability of software products in today's dynamic and competitive landscape.</a:t>
            </a:r>
            <a:endParaRPr lang="en-US"/>
          </a:p>
        </p:txBody>
      </p:sp>
      <p:sp>
        <p:nvSpPr>
          <p:cNvPr id="36" name="Rectangle 3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6">
            <a:extLst>
              <a:ext uri="{FF2B5EF4-FFF2-40B4-BE49-F238E27FC236}">
                <a16:creationId xmlns:a16="http://schemas.microsoft.com/office/drawing/2014/main" id="{10D9B5AC-7AAD-8415-0BFD-68214F1A2F3D}"/>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6" name="Footer Placeholder 5">
            <a:extLst>
              <a:ext uri="{FF2B5EF4-FFF2-40B4-BE49-F238E27FC236}">
                <a16:creationId xmlns:a16="http://schemas.microsoft.com/office/drawing/2014/main" id="{79FF1282-86B0-AA32-4377-35B1811ABB37}"/>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92144573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3F166162-85C1-AE8F-25CA-8F9758285160}"/>
              </a:ext>
            </a:extLst>
          </p:cNvPr>
          <p:cNvPicPr>
            <a:picLocks noChangeAspect="1"/>
          </p:cNvPicPr>
          <p:nvPr/>
        </p:nvPicPr>
        <p:blipFill rotWithShape="1">
          <a:blip r:embed="rId2"/>
          <a:srcRect/>
          <a:stretch/>
        </p:blipFill>
        <p:spPr>
          <a:xfrm>
            <a:off x="-32" y="10"/>
            <a:ext cx="12192031" cy="6857990"/>
          </a:xfrm>
          <a:prstGeom prst="rect">
            <a:avLst/>
          </a:prstGeom>
        </p:spPr>
      </p:pic>
      <p:sp>
        <p:nvSpPr>
          <p:cNvPr id="43" name="Rectangle 42">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16398-D7C1-FBAC-4494-F9068375FE1C}"/>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Q &amp; A </a:t>
            </a:r>
          </a:p>
        </p:txBody>
      </p:sp>
      <p:cxnSp>
        <p:nvCxnSpPr>
          <p:cNvPr id="44" name="Straight Connector 43">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D82F32E-32D1-54A4-0168-D836B909B405}"/>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4" name="Footer Placeholder 3">
            <a:extLst>
              <a:ext uri="{FF2B5EF4-FFF2-40B4-BE49-F238E27FC236}">
                <a16:creationId xmlns:a16="http://schemas.microsoft.com/office/drawing/2014/main" id="{985BA8A1-29BD-50C3-9BD9-FF5904A65D06}"/>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43643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FE77AA-AC49-94D6-8FD1-192C6EB7920F}"/>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ea typeface="+mj-lt"/>
                <a:cs typeface="+mj-lt"/>
              </a:rPr>
              <a:t>Introduction</a:t>
            </a:r>
            <a:endParaRPr lang="en-US" sz="4400">
              <a:solidFill>
                <a:srgbClr val="FFFFFF"/>
              </a:solidFill>
            </a:endParaRPr>
          </a:p>
        </p:txBody>
      </p:sp>
      <p:sp>
        <p:nvSpPr>
          <p:cNvPr id="3" name="Content Placeholder 2">
            <a:extLst>
              <a:ext uri="{FF2B5EF4-FFF2-40B4-BE49-F238E27FC236}">
                <a16:creationId xmlns:a16="http://schemas.microsoft.com/office/drawing/2014/main" id="{AFB72817-D39F-B898-5599-D46AA120CEE4}"/>
              </a:ext>
            </a:extLst>
          </p:cNvPr>
          <p:cNvSpPr>
            <a:spLocks noGrp="1"/>
          </p:cNvSpPr>
          <p:nvPr>
            <p:ph idx="1"/>
          </p:nvPr>
        </p:nvSpPr>
        <p:spPr>
          <a:xfrm>
            <a:off x="5231958" y="605896"/>
            <a:ext cx="5923721" cy="5646208"/>
          </a:xfrm>
        </p:spPr>
        <p:txBody>
          <a:bodyPr anchor="ctr">
            <a:normAutofit/>
          </a:bodyPr>
          <a:lstStyle/>
          <a:p>
            <a:pPr>
              <a:lnSpc>
                <a:spcPct val="100000"/>
              </a:lnSpc>
            </a:pPr>
            <a:r>
              <a:rPr lang="en-US" sz="2000">
                <a:ea typeface="+mn-lt"/>
                <a:cs typeface="+mn-lt"/>
              </a:rPr>
              <a:t>DevOps is a modern software development approach that enables continuous delivery and collaboration between development and operations teams. This case study provides a step-by-step guide to presenting DevOps principles, challenges and potential solutions. It covers various tools and technologies, including CI/CD pipelines, containerization, version control and monitoring. A real-world case study is also presented, illustrating how DevOps practices and tools have been implemented by a specific organization. The benefits of adopting DevOps, such as shorter time-to-market, reduced errors, and increased efficiency, are also discussed. Finally, the importance of DevOps in modern software development and the role of tools in streamlining processes are emphasized.</a:t>
            </a:r>
            <a:endParaRPr lang="en-US" sz="2000"/>
          </a:p>
        </p:txBody>
      </p:sp>
      <p:sp>
        <p:nvSpPr>
          <p:cNvPr id="5" name="Slide Number Placeholder 4">
            <a:extLst>
              <a:ext uri="{FF2B5EF4-FFF2-40B4-BE49-F238E27FC236}">
                <a16:creationId xmlns:a16="http://schemas.microsoft.com/office/drawing/2014/main" id="{0DA7F68A-07E1-A1A7-3ECA-F04164C53389}"/>
              </a:ext>
            </a:extLst>
          </p:cNvPr>
          <p:cNvSpPr>
            <a:spLocks noGrp="1"/>
          </p:cNvSpPr>
          <p:nvPr>
            <p:ph type="sldNum" sz="quarter" idx="12"/>
          </p:nvPr>
        </p:nvSpPr>
        <p:spPr/>
        <p:txBody>
          <a:bodyPr/>
          <a:lstStyle/>
          <a:p>
            <a:fld id="{3A98EE3D-8CD1-4C3F-BD1C-C98C9596463C}" type="slidenum">
              <a:rPr lang="en-US" smtClean="0"/>
              <a:t>2</a:t>
            </a:fld>
            <a:endParaRPr lang="en-US"/>
          </a:p>
        </p:txBody>
      </p:sp>
      <p:sp>
        <p:nvSpPr>
          <p:cNvPr id="4" name="Footer Placeholder 3">
            <a:extLst>
              <a:ext uri="{FF2B5EF4-FFF2-40B4-BE49-F238E27FC236}">
                <a16:creationId xmlns:a16="http://schemas.microsoft.com/office/drawing/2014/main" id="{18FBB9CB-6B34-6733-4B2B-03701942E754}"/>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275523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51524-59E1-2543-6E57-7582493272BB}"/>
              </a:ext>
            </a:extLst>
          </p:cNvPr>
          <p:cNvSpPr>
            <a:spLocks noGrp="1"/>
          </p:cNvSpPr>
          <p:nvPr>
            <p:ph type="title"/>
          </p:nvPr>
        </p:nvSpPr>
        <p:spPr>
          <a:xfrm>
            <a:off x="858749" y="963997"/>
            <a:ext cx="3787457" cy="4938361"/>
          </a:xfrm>
        </p:spPr>
        <p:txBody>
          <a:bodyPr anchor="ctr">
            <a:normAutofit/>
          </a:bodyPr>
          <a:lstStyle/>
          <a:p>
            <a:pPr algn="r"/>
            <a:r>
              <a:rPr lang="en-US" sz="4300">
                <a:ea typeface="+mj-lt"/>
                <a:cs typeface="+mj-lt"/>
              </a:rPr>
              <a:t>common challenges in traditional software development</a:t>
            </a:r>
            <a:endParaRPr lang="en-US" sz="4300"/>
          </a:p>
        </p:txBody>
      </p:sp>
      <p:cxnSp>
        <p:nvCxnSpPr>
          <p:cNvPr id="19" name="Straight Connector 18">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0F82B-BA4F-5E9E-07E9-95CAD6BD7FCE}"/>
              </a:ext>
            </a:extLst>
          </p:cNvPr>
          <p:cNvSpPr>
            <a:spLocks noGrp="1"/>
          </p:cNvSpPr>
          <p:nvPr>
            <p:ph idx="1"/>
          </p:nvPr>
        </p:nvSpPr>
        <p:spPr>
          <a:xfrm>
            <a:off x="5301798" y="963507"/>
            <a:ext cx="5968181" cy="4938851"/>
          </a:xfrm>
        </p:spPr>
        <p:txBody>
          <a:bodyPr vert="horz" lIns="0" tIns="45720" rIns="0" bIns="45720" rtlCol="0" anchor="ctr">
            <a:normAutofit/>
          </a:bodyPr>
          <a:lstStyle/>
          <a:p>
            <a:pPr>
              <a:lnSpc>
                <a:spcPct val="100000"/>
              </a:lnSpc>
            </a:pPr>
            <a:r>
              <a:rPr lang="en-US" sz="1400" b="1">
                <a:ea typeface="+mn-lt"/>
                <a:cs typeface="+mn-lt"/>
              </a:rPr>
              <a:t>Siloed Teams:</a:t>
            </a:r>
            <a:endParaRPr lang="en-US" sz="1400"/>
          </a:p>
          <a:p>
            <a:pPr marL="383540" lvl="1">
              <a:lnSpc>
                <a:spcPct val="100000"/>
              </a:lnSpc>
            </a:pPr>
            <a:r>
              <a:rPr lang="en-US" sz="1400" b="1" dirty="0">
                <a:ea typeface="+mn-lt"/>
                <a:cs typeface="+mn-lt"/>
              </a:rPr>
              <a:t>Challenge:</a:t>
            </a:r>
            <a:r>
              <a:rPr lang="en-US" sz="1400" dirty="0">
                <a:ea typeface="+mn-lt"/>
                <a:cs typeface="+mn-lt"/>
              </a:rPr>
              <a:t> Isolated teams with distinct roles.</a:t>
            </a:r>
            <a:endParaRPr lang="en-US" sz="1400" dirty="0"/>
          </a:p>
          <a:p>
            <a:pPr marL="383540" lvl="1">
              <a:lnSpc>
                <a:spcPct val="100000"/>
              </a:lnSpc>
            </a:pPr>
            <a:r>
              <a:rPr lang="en-US" sz="1400" b="1">
                <a:ea typeface="+mn-lt"/>
                <a:cs typeface="+mn-lt"/>
              </a:rPr>
              <a:t>DevOps Solution:</a:t>
            </a:r>
            <a:r>
              <a:rPr lang="en-US" sz="1400">
                <a:ea typeface="+mn-lt"/>
                <a:cs typeface="+mn-lt"/>
              </a:rPr>
              <a:t> Encourages cross-functional collaboration, breaking down silos.</a:t>
            </a:r>
            <a:endParaRPr lang="en-US" sz="1400"/>
          </a:p>
          <a:p>
            <a:pPr>
              <a:lnSpc>
                <a:spcPct val="100000"/>
              </a:lnSpc>
            </a:pPr>
            <a:r>
              <a:rPr lang="en-US" sz="1400" b="1">
                <a:ea typeface="+mn-lt"/>
                <a:cs typeface="+mn-lt"/>
              </a:rPr>
              <a:t>Slow Release Cycles:</a:t>
            </a:r>
            <a:endParaRPr lang="en-US" sz="1400"/>
          </a:p>
          <a:p>
            <a:pPr marL="383540" lvl="1">
              <a:lnSpc>
                <a:spcPct val="100000"/>
              </a:lnSpc>
            </a:pPr>
            <a:r>
              <a:rPr lang="en-US" sz="1400" b="1">
                <a:ea typeface="+mn-lt"/>
                <a:cs typeface="+mn-lt"/>
              </a:rPr>
              <a:t>Challenge:</a:t>
            </a:r>
            <a:r>
              <a:rPr lang="en-US" sz="1400">
                <a:ea typeface="+mn-lt"/>
                <a:cs typeface="+mn-lt"/>
              </a:rPr>
              <a:t> Lengthy release cycles and delayed updates.</a:t>
            </a:r>
            <a:endParaRPr lang="en-US" sz="1400"/>
          </a:p>
          <a:p>
            <a:pPr marL="383540" lvl="1">
              <a:lnSpc>
                <a:spcPct val="100000"/>
              </a:lnSpc>
            </a:pPr>
            <a:r>
              <a:rPr lang="en-US" sz="1400" b="1">
                <a:ea typeface="+mn-lt"/>
                <a:cs typeface="+mn-lt"/>
              </a:rPr>
              <a:t>DevOps Solution:</a:t>
            </a:r>
            <a:r>
              <a:rPr lang="en-US" sz="1400">
                <a:ea typeface="+mn-lt"/>
                <a:cs typeface="+mn-lt"/>
              </a:rPr>
              <a:t> Promotes continuous integration and delivery for faster and reliable releases.</a:t>
            </a:r>
            <a:endParaRPr lang="en-US" sz="1400"/>
          </a:p>
          <a:p>
            <a:pPr>
              <a:lnSpc>
                <a:spcPct val="100000"/>
              </a:lnSpc>
            </a:pPr>
            <a:r>
              <a:rPr lang="en-US" sz="1400" b="1">
                <a:ea typeface="+mn-lt"/>
                <a:cs typeface="+mn-lt"/>
              </a:rPr>
              <a:t>Limited Collaboration:</a:t>
            </a:r>
            <a:endParaRPr lang="en-US" sz="1400"/>
          </a:p>
          <a:p>
            <a:pPr marL="383540" lvl="1">
              <a:lnSpc>
                <a:spcPct val="100000"/>
              </a:lnSpc>
            </a:pPr>
            <a:r>
              <a:rPr lang="en-US" sz="1400" b="1">
                <a:ea typeface="+mn-lt"/>
                <a:cs typeface="+mn-lt"/>
              </a:rPr>
              <a:t>Challenge:</a:t>
            </a:r>
            <a:r>
              <a:rPr lang="en-US" sz="1400">
                <a:ea typeface="+mn-lt"/>
                <a:cs typeface="+mn-lt"/>
              </a:rPr>
              <a:t> Insufficient communication between development and operations.</a:t>
            </a:r>
            <a:endParaRPr lang="en-US" sz="1400"/>
          </a:p>
          <a:p>
            <a:pPr marL="383540" lvl="1">
              <a:lnSpc>
                <a:spcPct val="100000"/>
              </a:lnSpc>
            </a:pPr>
            <a:r>
              <a:rPr lang="en-US" sz="1400" b="1">
                <a:ea typeface="+mn-lt"/>
                <a:cs typeface="+mn-lt"/>
              </a:rPr>
              <a:t>DevOps Solution:</a:t>
            </a:r>
            <a:r>
              <a:rPr lang="en-US" sz="1400">
                <a:ea typeface="+mn-lt"/>
                <a:cs typeface="+mn-lt"/>
              </a:rPr>
              <a:t> Emphasizes collaboration, communication, and shared responsibilities for improved efficiency.</a:t>
            </a:r>
            <a:endParaRPr lang="en-US" sz="1400"/>
          </a:p>
          <a:p>
            <a:pPr>
              <a:lnSpc>
                <a:spcPct val="100000"/>
              </a:lnSpc>
            </a:pPr>
            <a:r>
              <a:rPr lang="en-US" sz="1400" b="1">
                <a:ea typeface="+mn-lt"/>
                <a:cs typeface="+mn-lt"/>
              </a:rPr>
              <a:t>Manual Processes:</a:t>
            </a:r>
            <a:endParaRPr lang="en-US" sz="1400"/>
          </a:p>
          <a:p>
            <a:pPr marL="383540" lvl="1">
              <a:lnSpc>
                <a:spcPct val="100000"/>
              </a:lnSpc>
            </a:pPr>
            <a:r>
              <a:rPr lang="en-US" sz="1400" b="1">
                <a:ea typeface="+mn-lt"/>
                <a:cs typeface="+mn-lt"/>
              </a:rPr>
              <a:t>Challenge:</a:t>
            </a:r>
            <a:r>
              <a:rPr lang="en-US" sz="1400">
                <a:ea typeface="+mn-lt"/>
                <a:cs typeface="+mn-lt"/>
              </a:rPr>
              <a:t> Error-prone manual processes leading to deployment failures.</a:t>
            </a:r>
            <a:endParaRPr lang="en-US" sz="1400"/>
          </a:p>
          <a:p>
            <a:pPr marL="383540" lvl="1">
              <a:lnSpc>
                <a:spcPct val="100000"/>
              </a:lnSpc>
            </a:pPr>
            <a:r>
              <a:rPr lang="en-US" sz="1400" b="1">
                <a:ea typeface="+mn-lt"/>
                <a:cs typeface="+mn-lt"/>
              </a:rPr>
              <a:t>DevOps Solution:</a:t>
            </a:r>
            <a:r>
              <a:rPr lang="en-US" sz="1400">
                <a:ea typeface="+mn-lt"/>
                <a:cs typeface="+mn-lt"/>
              </a:rPr>
              <a:t> Prioritizes automation to reduce errors and streamline workflows.</a:t>
            </a:r>
            <a:endParaRPr lang="en-US" sz="1400"/>
          </a:p>
          <a:p>
            <a:pPr>
              <a:lnSpc>
                <a:spcPct val="100000"/>
              </a:lnSpc>
            </a:pPr>
            <a:endParaRPr lang="en-US" sz="1400"/>
          </a:p>
        </p:txBody>
      </p:sp>
      <p:sp>
        <p:nvSpPr>
          <p:cNvPr id="5" name="Slide Number Placeholder 4">
            <a:extLst>
              <a:ext uri="{FF2B5EF4-FFF2-40B4-BE49-F238E27FC236}">
                <a16:creationId xmlns:a16="http://schemas.microsoft.com/office/drawing/2014/main" id="{9A23CF63-8D12-95ED-FEE7-61EB61E9F422}"/>
              </a:ext>
            </a:extLst>
          </p:cNvPr>
          <p:cNvSpPr>
            <a:spLocks noGrp="1"/>
          </p:cNvSpPr>
          <p:nvPr>
            <p:ph type="sldNum" sz="quarter" idx="12"/>
          </p:nvPr>
        </p:nvSpPr>
        <p:spPr/>
        <p:txBody>
          <a:bodyPr/>
          <a:lstStyle/>
          <a:p>
            <a:fld id="{3A98EE3D-8CD1-4C3F-BD1C-C98C9596463C}" type="slidenum">
              <a:rPr lang="en-US" smtClean="0"/>
              <a:t>3</a:t>
            </a:fld>
            <a:endParaRPr lang="en-US"/>
          </a:p>
        </p:txBody>
      </p:sp>
      <p:sp>
        <p:nvSpPr>
          <p:cNvPr id="4" name="Footer Placeholder 3">
            <a:extLst>
              <a:ext uri="{FF2B5EF4-FFF2-40B4-BE49-F238E27FC236}">
                <a16:creationId xmlns:a16="http://schemas.microsoft.com/office/drawing/2014/main" id="{9FE6A88A-98CB-694F-CAE1-63AE7CCC9787}"/>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354710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8D27F-6856-DAA4-7F40-BC306C1DF8A0}"/>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a:t>DevOps Transformation</a:t>
            </a:r>
          </a:p>
        </p:txBody>
      </p:sp>
      <p:cxnSp>
        <p:nvCxnSpPr>
          <p:cNvPr id="24" name="Straight Connector 23">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EAE1D78-7579-38BF-1D0D-BCC00495D70D}"/>
              </a:ext>
            </a:extLst>
          </p:cNvPr>
          <p:cNvSpPr>
            <a:spLocks/>
          </p:cNvSpPr>
          <p:nvPr/>
        </p:nvSpPr>
        <p:spPr>
          <a:xfrm>
            <a:off x="1320299" y="2098515"/>
            <a:ext cx="9888474" cy="1484932"/>
          </a:xfrm>
          <a:prstGeom prst="rect">
            <a:avLst/>
          </a:prstGeom>
        </p:spPr>
        <p:txBody>
          <a:bodyPr vert="horz" lIns="0" tIns="45720" rIns="0" bIns="45720" rtlCol="0" anchor="t">
            <a:noAutofit/>
          </a:bodyPr>
          <a:lstStyle/>
          <a:p>
            <a:pPr defTabSz="640080">
              <a:spcAft>
                <a:spcPts val="600"/>
              </a:spcAft>
            </a:pPr>
            <a:r>
              <a:rPr lang="en-US" kern="1200" dirty="0">
                <a:latin typeface="+mn-lt"/>
                <a:ea typeface="+mn-ea"/>
                <a:cs typeface="+mn-cs"/>
              </a:rPr>
              <a:t>DevOps is a set of practices that combines software development (Dev) and IT operations (Ops) to shorten the systems development life cycle while delivering features, fixes, and updates frequently and reliably. </a:t>
            </a:r>
            <a:endParaRPr lang="en-US" kern="1200" dirty="0">
              <a:latin typeface="+mn-lt"/>
            </a:endParaRPr>
          </a:p>
          <a:p>
            <a:pPr defTabSz="640080">
              <a:spcAft>
                <a:spcPts val="600"/>
              </a:spcAft>
            </a:pPr>
            <a:r>
              <a:rPr lang="en-US" kern="1200" dirty="0">
                <a:latin typeface="+mn-lt"/>
                <a:ea typeface="+mn-ea"/>
                <a:cs typeface="+mn-cs"/>
              </a:rPr>
              <a:t>A DevOps transformation can address the challenges of traditional software development by improving collaboration, enabling continuous delivery, and reducing errors. </a:t>
            </a:r>
            <a:endParaRPr lang="en-US" kern="1200" dirty="0">
              <a:latin typeface="+mn-lt"/>
            </a:endParaRPr>
          </a:p>
          <a:p>
            <a:pPr defTabSz="640080">
              <a:spcAft>
                <a:spcPts val="600"/>
              </a:spcAft>
            </a:pPr>
            <a:endParaRPr lang="en-US" kern="1200" dirty="0">
              <a:latin typeface="+mn-lt"/>
            </a:endParaRPr>
          </a:p>
          <a:p>
            <a:pPr>
              <a:spcAft>
                <a:spcPts val="600"/>
              </a:spcAft>
            </a:pPr>
            <a:endParaRPr lang="en-US" sz="2800" dirty="0"/>
          </a:p>
        </p:txBody>
      </p:sp>
      <p:sp>
        <p:nvSpPr>
          <p:cNvPr id="4" name="Content Placeholder 3">
            <a:extLst>
              <a:ext uri="{FF2B5EF4-FFF2-40B4-BE49-F238E27FC236}">
                <a16:creationId xmlns:a16="http://schemas.microsoft.com/office/drawing/2014/main" id="{38EC5395-06B8-3F2A-CC90-1C2E374D59AC}"/>
              </a:ext>
            </a:extLst>
          </p:cNvPr>
          <p:cNvSpPr>
            <a:spLocks/>
          </p:cNvSpPr>
          <p:nvPr/>
        </p:nvSpPr>
        <p:spPr>
          <a:xfrm>
            <a:off x="1319451" y="3706556"/>
            <a:ext cx="4418594" cy="2392687"/>
          </a:xfrm>
          <a:prstGeom prst="rect">
            <a:avLst/>
          </a:prstGeom>
        </p:spPr>
        <p:txBody>
          <a:bodyPr vert="horz" lIns="0" tIns="45720" rIns="0" bIns="45720" rtlCol="0" anchor="t">
            <a:noAutofit/>
          </a:bodyPr>
          <a:lstStyle/>
          <a:p>
            <a:pPr defTabSz="640080">
              <a:spcAft>
                <a:spcPts val="600"/>
              </a:spcAft>
            </a:pPr>
            <a:r>
              <a:rPr lang="en-US" b="1" kern="1200" dirty="0">
                <a:latin typeface="+mn-lt"/>
                <a:ea typeface="+mn-ea"/>
                <a:cs typeface="+mn-cs"/>
              </a:rPr>
              <a:t>Faster and More Frequent Software Releases</a:t>
            </a:r>
            <a:endParaRPr lang="en-US" b="1" kern="1200" dirty="0">
              <a:latin typeface="+mn-lt"/>
            </a:endParaRPr>
          </a:p>
          <a:p>
            <a:pPr defTabSz="640080">
              <a:spcAft>
                <a:spcPts val="600"/>
              </a:spcAft>
            </a:pPr>
            <a:r>
              <a:rPr lang="en-US" kern="1200" dirty="0">
                <a:latin typeface="+mn-lt"/>
                <a:ea typeface="+mn-lt"/>
                <a:cs typeface="+mn-lt"/>
              </a:rPr>
              <a:t>DevOps enables faster and more frequent software releases by automating the build, test, and deployment processes. This allows developers to quickly iterate on new features and fixes, and deliver them to users more quickly.</a:t>
            </a:r>
            <a:r>
              <a:rPr lang="en-US" dirty="0">
                <a:ea typeface="+mn-lt"/>
                <a:cs typeface="+mn-lt"/>
              </a:rPr>
              <a:t> </a:t>
            </a:r>
            <a:endParaRPr lang="en-US" kern="1200" dirty="0">
              <a:latin typeface="+mn-lt"/>
            </a:endParaRPr>
          </a:p>
          <a:p>
            <a:pPr>
              <a:spcAft>
                <a:spcPts val="600"/>
              </a:spcAft>
            </a:pPr>
            <a:endParaRPr lang="en-US" sz="2800" dirty="0"/>
          </a:p>
        </p:txBody>
      </p:sp>
      <p:sp>
        <p:nvSpPr>
          <p:cNvPr id="5" name="TextBox 4">
            <a:extLst>
              <a:ext uri="{FF2B5EF4-FFF2-40B4-BE49-F238E27FC236}">
                <a16:creationId xmlns:a16="http://schemas.microsoft.com/office/drawing/2014/main" id="{B6F89F4D-460D-7F77-B213-887DB64B1094}"/>
              </a:ext>
            </a:extLst>
          </p:cNvPr>
          <p:cNvSpPr txBox="1"/>
          <p:nvPr/>
        </p:nvSpPr>
        <p:spPr>
          <a:xfrm>
            <a:off x="6261524" y="3701860"/>
            <a:ext cx="5004054"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40080">
              <a:spcAft>
                <a:spcPts val="600"/>
              </a:spcAft>
            </a:pPr>
            <a:r>
              <a:rPr lang="en-US" b="1" kern="1200" dirty="0">
                <a:latin typeface="+mn-lt"/>
                <a:ea typeface="+mn-ea"/>
                <a:cs typeface="+mn-cs"/>
              </a:rPr>
              <a:t>Reduced Errors</a:t>
            </a:r>
            <a:endParaRPr lang="en-US" b="1" kern="1200" dirty="0">
              <a:latin typeface="+mn-lt"/>
            </a:endParaRPr>
          </a:p>
          <a:p>
            <a:pPr defTabSz="640080">
              <a:spcAft>
                <a:spcPts val="600"/>
              </a:spcAft>
            </a:pPr>
            <a:r>
              <a:rPr lang="en-US" kern="1200" dirty="0">
                <a:latin typeface="+mn-lt"/>
                <a:ea typeface="+mn-lt"/>
                <a:cs typeface="+mn-lt"/>
              </a:rPr>
              <a:t>DevOps also reduces errors by automating the testing and deployment processes. This ensures that code is thoroughly tested before it is released to users, reducing the likelihood of errors and bugs.</a:t>
            </a:r>
            <a:r>
              <a:rPr lang="en-US" dirty="0">
                <a:ea typeface="+mn-lt"/>
                <a:cs typeface="+mn-lt"/>
              </a:rPr>
              <a:t> </a:t>
            </a:r>
            <a:endParaRPr lang="en-US" kern="1200">
              <a:latin typeface="+mn-lt"/>
              <a:ea typeface="+mn-ea"/>
              <a:cs typeface="+mn-cs"/>
            </a:endParaRPr>
          </a:p>
          <a:p>
            <a:pPr algn="l">
              <a:spcAft>
                <a:spcPts val="600"/>
              </a:spcAft>
            </a:pPr>
            <a:endParaRPr lang="en-US"/>
          </a:p>
        </p:txBody>
      </p:sp>
      <p:sp>
        <p:nvSpPr>
          <p:cNvPr id="7" name="Slide Number Placeholder 6">
            <a:extLst>
              <a:ext uri="{FF2B5EF4-FFF2-40B4-BE49-F238E27FC236}">
                <a16:creationId xmlns:a16="http://schemas.microsoft.com/office/drawing/2014/main" id="{A30AB96B-E3F1-C02A-66DE-48CAD4B65E54}"/>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6" name="Footer Placeholder 5">
            <a:extLst>
              <a:ext uri="{FF2B5EF4-FFF2-40B4-BE49-F238E27FC236}">
                <a16:creationId xmlns:a16="http://schemas.microsoft.com/office/drawing/2014/main" id="{06A05B1A-E74E-DB3C-F88C-A959DEE7449F}"/>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393831376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567788-652F-206F-4059-2BB09F59C98A}"/>
              </a:ext>
            </a:extLst>
          </p:cNvPr>
          <p:cNvSpPr>
            <a:spLocks noGrp="1"/>
          </p:cNvSpPr>
          <p:nvPr>
            <p:ph type="title"/>
          </p:nvPr>
        </p:nvSpPr>
        <p:spPr>
          <a:xfrm>
            <a:off x="1097280" y="286603"/>
            <a:ext cx="10058400" cy="1450757"/>
          </a:xfrm>
        </p:spPr>
        <p:txBody>
          <a:bodyPr>
            <a:normAutofit/>
          </a:bodyPr>
          <a:lstStyle/>
          <a:p>
            <a:r>
              <a:rPr lang="en-US">
                <a:ea typeface="+mj-lt"/>
                <a:cs typeface="+mj-lt"/>
              </a:rPr>
              <a:t>DevOps Tools and Technologies</a:t>
            </a:r>
            <a:endParaRPr lang="en-US"/>
          </a:p>
        </p:txBody>
      </p:sp>
      <p:cxnSp>
        <p:nvCxnSpPr>
          <p:cNvPr id="67" name="Straight Connector 66">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0" name="Content Placeholder 2">
            <a:extLst>
              <a:ext uri="{FF2B5EF4-FFF2-40B4-BE49-F238E27FC236}">
                <a16:creationId xmlns:a16="http://schemas.microsoft.com/office/drawing/2014/main" id="{1BEC5918-9808-1854-EEDB-C98640C06BFD}"/>
              </a:ext>
            </a:extLst>
          </p:cNvPr>
          <p:cNvGraphicFramePr>
            <a:graphicFrameLocks noGrp="1"/>
          </p:cNvGraphicFramePr>
          <p:nvPr>
            <p:ph idx="1"/>
            <p:extLst>
              <p:ext uri="{D42A27DB-BD31-4B8C-83A1-F6EECF244321}">
                <p14:modId xmlns:p14="http://schemas.microsoft.com/office/powerpoint/2010/main" val="192069694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8" name="Slide Number Placeholder 117">
            <a:extLst>
              <a:ext uri="{FF2B5EF4-FFF2-40B4-BE49-F238E27FC236}">
                <a16:creationId xmlns:a16="http://schemas.microsoft.com/office/drawing/2014/main" id="{AD70A04C-FA88-006E-F4BE-E0B9B7F441E0}"/>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117" name="Footer Placeholder 116">
            <a:extLst>
              <a:ext uri="{FF2B5EF4-FFF2-40B4-BE49-F238E27FC236}">
                <a16:creationId xmlns:a16="http://schemas.microsoft.com/office/drawing/2014/main" id="{7CA3253A-6FB8-4C1D-4356-8D723AAA7855}"/>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40864468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98B8-BDB9-5235-78D0-58DDF20E873A}"/>
              </a:ext>
            </a:extLst>
          </p:cNvPr>
          <p:cNvSpPr>
            <a:spLocks noGrp="1"/>
          </p:cNvSpPr>
          <p:nvPr>
            <p:ph type="title"/>
          </p:nvPr>
        </p:nvSpPr>
        <p:spPr>
          <a:xfrm>
            <a:off x="203438" y="324889"/>
            <a:ext cx="4011257" cy="967075"/>
          </a:xfrm>
        </p:spPr>
        <p:txBody>
          <a:bodyPr>
            <a:noAutofit/>
          </a:bodyPr>
          <a:lstStyle/>
          <a:p>
            <a:r>
              <a:rPr lang="en-US" sz="3200" dirty="0">
                <a:solidFill>
                  <a:srgbClr val="FFFF00"/>
                </a:solidFill>
              </a:rPr>
              <a:t>DevOps Tools and Technologies</a:t>
            </a:r>
          </a:p>
        </p:txBody>
      </p:sp>
      <p:graphicFrame>
        <p:nvGraphicFramePr>
          <p:cNvPr id="8" name="Content Placeholder 2">
            <a:extLst>
              <a:ext uri="{FF2B5EF4-FFF2-40B4-BE49-F238E27FC236}">
                <a16:creationId xmlns:a16="http://schemas.microsoft.com/office/drawing/2014/main" id="{E4675252-11AF-36C9-E95B-8C4FD25E4735}"/>
              </a:ext>
            </a:extLst>
          </p:cNvPr>
          <p:cNvGraphicFramePr>
            <a:graphicFrameLocks noGrp="1"/>
          </p:cNvGraphicFramePr>
          <p:nvPr>
            <p:ph idx="1"/>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350B03E2-3640-F6DF-AE29-5C8B40C9FC40}"/>
              </a:ext>
            </a:extLst>
          </p:cNvPr>
          <p:cNvSpPr>
            <a:spLocks noGrp="1"/>
          </p:cNvSpPr>
          <p:nvPr>
            <p:ph type="body" sz="half" idx="2"/>
          </p:nvPr>
        </p:nvSpPr>
        <p:spPr>
          <a:xfrm>
            <a:off x="5666226" y="478008"/>
            <a:ext cx="3517567" cy="767773"/>
          </a:xfrm>
        </p:spPr>
        <p:txBody>
          <a:bodyPr vert="horz" lIns="91440" tIns="45720" rIns="91440" bIns="45720" rtlCol="0" anchor="t">
            <a:normAutofit/>
          </a:bodyPr>
          <a:lstStyle/>
          <a:p>
            <a:r>
              <a:rPr lang="en-US" sz="2800" b="1" dirty="0">
                <a:solidFill>
                  <a:srgbClr val="FF0000"/>
                </a:solidFill>
              </a:rPr>
              <a:t>Containerization</a:t>
            </a:r>
            <a:endParaRPr lang="en-US" sz="2800" dirty="0">
              <a:solidFill>
                <a:srgbClr val="FF0000"/>
              </a:solidFill>
            </a:endParaRPr>
          </a:p>
        </p:txBody>
      </p:sp>
      <p:pic>
        <p:nvPicPr>
          <p:cNvPr id="32" name="Picture 31" descr="A blue hexagon with a white wheel&#10;&#10;Description automatically generated">
            <a:extLst>
              <a:ext uri="{FF2B5EF4-FFF2-40B4-BE49-F238E27FC236}">
                <a16:creationId xmlns:a16="http://schemas.microsoft.com/office/drawing/2014/main" id="{E505B332-63EF-E6EE-3C81-DEBE0E94B11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2908" y="1659266"/>
            <a:ext cx="2142633" cy="2079861"/>
          </a:xfrm>
          <a:prstGeom prst="rect">
            <a:avLst/>
          </a:prstGeom>
        </p:spPr>
      </p:pic>
      <p:pic>
        <p:nvPicPr>
          <p:cNvPr id="35" name="Picture 34" descr="A diagram of a software development process&#10;&#10;Description automatically generated">
            <a:extLst>
              <a:ext uri="{FF2B5EF4-FFF2-40B4-BE49-F238E27FC236}">
                <a16:creationId xmlns:a16="http://schemas.microsoft.com/office/drawing/2014/main" id="{EDB16F33-E0BC-C63E-2315-B263AA587D9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636512" y="4109969"/>
            <a:ext cx="2822975" cy="2190483"/>
          </a:xfrm>
          <a:prstGeom prst="rect">
            <a:avLst/>
          </a:prstGeom>
        </p:spPr>
      </p:pic>
      <p:sp>
        <p:nvSpPr>
          <p:cNvPr id="36" name="TextBox 35" descr="A diagram of a software development process&#10;&#10;Description automatically generated">
            <a:extLst>
              <a:ext uri="{FF2B5EF4-FFF2-40B4-BE49-F238E27FC236}">
                <a16:creationId xmlns:a16="http://schemas.microsoft.com/office/drawing/2014/main" id="{4D5F95DF-231A-2072-C545-AC84878E7F0A}"/>
              </a:ext>
            </a:extLst>
          </p:cNvPr>
          <p:cNvSpPr txBox="1"/>
          <p:nvPr/>
        </p:nvSpPr>
        <p:spPr>
          <a:xfrm>
            <a:off x="6937777" y="6955128"/>
            <a:ext cx="3661178" cy="124317"/>
          </a:xfrm>
          <a:prstGeom prst="rect">
            <a:avLst/>
          </a:prstGeom>
        </p:spPr>
        <p:txBody>
          <a:bodyPr>
            <a:normAutofit fontScale="25000" lnSpcReduction="20000"/>
          </a:bodyPr>
          <a:lstStyle/>
          <a:p>
            <a:r>
              <a:rPr lang="en-US">
                <a:hlinkClick r:id="rId10"/>
              </a:rPr>
              <a:t>This Photo</a:t>
            </a:r>
            <a:r>
              <a:rPr lang="en-US"/>
              <a:t> by Unknown author is licensed under </a:t>
            </a:r>
            <a:r>
              <a:rPr lang="en-US">
                <a:hlinkClick r:id="rId11"/>
              </a:rPr>
              <a:t>CC BY-SA</a:t>
            </a:r>
            <a:r>
              <a:rPr lang="en-US"/>
              <a:t>.</a:t>
            </a:r>
          </a:p>
        </p:txBody>
      </p:sp>
      <p:sp>
        <p:nvSpPr>
          <p:cNvPr id="53" name="Slide Number Placeholder 52">
            <a:extLst>
              <a:ext uri="{FF2B5EF4-FFF2-40B4-BE49-F238E27FC236}">
                <a16:creationId xmlns:a16="http://schemas.microsoft.com/office/drawing/2014/main" id="{4E1D4B62-34E4-E221-699F-32262F529BBF}"/>
              </a:ext>
            </a:extLst>
          </p:cNvPr>
          <p:cNvSpPr>
            <a:spLocks noGrp="1"/>
          </p:cNvSpPr>
          <p:nvPr>
            <p:ph type="sldNum" sz="quarter" idx="12"/>
          </p:nvPr>
        </p:nvSpPr>
        <p:spPr/>
        <p:txBody>
          <a:bodyPr/>
          <a:lstStyle/>
          <a:p>
            <a:fld id="{3A98EE3D-8CD1-4C3F-BD1C-C98C9596463C}" type="slidenum">
              <a:rPr lang="en-US" smtClean="0"/>
              <a:pPr/>
              <a:t>6</a:t>
            </a:fld>
            <a:endParaRPr lang="en-US"/>
          </a:p>
        </p:txBody>
      </p:sp>
      <p:sp>
        <p:nvSpPr>
          <p:cNvPr id="52" name="Footer Placeholder 51">
            <a:extLst>
              <a:ext uri="{FF2B5EF4-FFF2-40B4-BE49-F238E27FC236}">
                <a16:creationId xmlns:a16="http://schemas.microsoft.com/office/drawing/2014/main" id="{4E2E2D03-00E3-DC42-3D26-1A1A3D88032F}"/>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415467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8" name="Straight Connector 1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B8FAE10-0DBA-3730-816D-B95C763DBD66}"/>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4000" cap="all">
                <a:solidFill>
                  <a:schemeClr val="tx1"/>
                </a:solidFill>
              </a:rPr>
              <a:t>DEVOPS TOOLS AND TECHNOLOGIES.</a:t>
            </a:r>
            <a:endParaRPr lang="en-US" sz="4000">
              <a:solidFill>
                <a:schemeClr val="tx1"/>
              </a:solidFill>
            </a:endParaRPr>
          </a:p>
        </p:txBody>
      </p:sp>
      <p:cxnSp>
        <p:nvCxnSpPr>
          <p:cNvPr id="140" name="Straight Connector 13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25F0535-4F23-33FD-9DDD-3FD3D88D7FC0}"/>
              </a:ext>
            </a:extLst>
          </p:cNvPr>
          <p:cNvSpPr>
            <a:spLocks noGrp="1"/>
          </p:cNvSpPr>
          <p:nvPr>
            <p:ph type="subTitle" idx="1"/>
          </p:nvPr>
        </p:nvSpPr>
        <p:spPr>
          <a:xfrm>
            <a:off x="1097279" y="2546224"/>
            <a:ext cx="5977938" cy="3342747"/>
          </a:xfrm>
        </p:spPr>
        <p:txBody>
          <a:bodyPr vert="horz" lIns="0" tIns="45720" rIns="0" bIns="45720" rtlCol="0">
            <a:normAutofit/>
          </a:bodyPr>
          <a:lstStyle/>
          <a:p>
            <a:pPr>
              <a:lnSpc>
                <a:spcPct val="90000"/>
              </a:lnSpc>
            </a:pPr>
            <a:r>
              <a:rPr lang="en-US" sz="900" b="1"/>
              <a:t>Version Control and Monitoring</a:t>
            </a:r>
          </a:p>
          <a:p>
            <a:pPr marL="285750" indent="-285750">
              <a:lnSpc>
                <a:spcPct val="90000"/>
              </a:lnSpc>
              <a:buFont typeface="Calibri" panose="020F0502020204030204" pitchFamily="34" charset="0"/>
              <a:buChar char="•"/>
            </a:pPr>
            <a:r>
              <a:rPr lang="en-US" sz="900"/>
              <a:t>Git: Distributed version control system for tracking changes in source code during software development.</a:t>
            </a:r>
          </a:p>
          <a:p>
            <a:pPr marL="285750" indent="-285750">
              <a:lnSpc>
                <a:spcPct val="90000"/>
              </a:lnSpc>
              <a:buFont typeface="Calibri" panose="020F0502020204030204" pitchFamily="34" charset="0"/>
              <a:buChar char="•"/>
            </a:pPr>
            <a:r>
              <a:rPr lang="en-US" sz="900"/>
              <a:t>Prometheus: Monitoring and alerting toolkit used for recording real-time metrics in a time series database.</a:t>
            </a:r>
          </a:p>
          <a:p>
            <a:pPr>
              <a:lnSpc>
                <a:spcPct val="90000"/>
              </a:lnSpc>
            </a:pPr>
            <a:r>
              <a:rPr lang="en-US" sz="900" b="1"/>
              <a:t>Explanation:</a:t>
            </a:r>
          </a:p>
          <a:p>
            <a:pPr marL="285750" indent="-285750">
              <a:lnSpc>
                <a:spcPct val="90000"/>
              </a:lnSpc>
              <a:buFont typeface="Calibri" panose="020F0502020204030204" pitchFamily="34" charset="0"/>
              <a:buChar char="•"/>
            </a:pPr>
            <a:r>
              <a:rPr lang="en-US" sz="900"/>
              <a:t>CI/CD Pipelines: These tools automate the process of integrating code changes, testing them, and then deploying them to production, ensuring a continuous and efficient software delivery pipeline.</a:t>
            </a:r>
          </a:p>
          <a:p>
            <a:pPr marL="285750" indent="-285750">
              <a:lnSpc>
                <a:spcPct val="90000"/>
              </a:lnSpc>
              <a:buFont typeface="Calibri" panose="020F0502020204030204" pitchFamily="34" charset="0"/>
              <a:buChar char="•"/>
            </a:pPr>
            <a:r>
              <a:rPr lang="en-US" sz="900"/>
              <a:t>Containerization: Docker and Kubernetes enable the creation, deployment, and management of containers, allowing for consistent and reliable application deployment across different environments.</a:t>
            </a:r>
          </a:p>
          <a:p>
            <a:pPr marL="285750" indent="-285750">
              <a:lnSpc>
                <a:spcPct val="90000"/>
              </a:lnSpc>
              <a:buFont typeface="Calibri" panose="020F0502020204030204" pitchFamily="34" charset="0"/>
              <a:buChar char="•"/>
            </a:pPr>
            <a:r>
              <a:rPr lang="en-US" sz="900"/>
              <a:t>Version Control and Monitoring: Git helps teams track and manage changes to source code, while Prometheus provides real-time monitoring and alerting to ensure the health and performance of the software system.</a:t>
            </a:r>
          </a:p>
          <a:p>
            <a:pPr>
              <a:lnSpc>
                <a:spcPct val="90000"/>
              </a:lnSpc>
            </a:pPr>
            <a:endParaRPr lang="en-US" sz="900"/>
          </a:p>
          <a:p>
            <a:pPr>
              <a:lnSpc>
                <a:spcPct val="90000"/>
              </a:lnSpc>
              <a:spcBef>
                <a:spcPts val="0"/>
              </a:spcBef>
              <a:spcAft>
                <a:spcPts val="600"/>
              </a:spcAft>
            </a:pPr>
            <a:endParaRPr lang="en-US" sz="900"/>
          </a:p>
          <a:p>
            <a:pPr>
              <a:lnSpc>
                <a:spcPct val="90000"/>
              </a:lnSpc>
              <a:spcBef>
                <a:spcPts val="0"/>
              </a:spcBef>
              <a:spcAft>
                <a:spcPts val="600"/>
              </a:spcAft>
            </a:pPr>
            <a:endParaRPr lang="en-US" sz="900"/>
          </a:p>
          <a:p>
            <a:pPr>
              <a:lnSpc>
                <a:spcPct val="90000"/>
              </a:lnSpc>
            </a:pPr>
            <a:endParaRPr lang="en-US" sz="900"/>
          </a:p>
        </p:txBody>
      </p:sp>
      <p:pic>
        <p:nvPicPr>
          <p:cNvPr id="14" name="Picture 13" descr="A diagram of a software development process">
            <a:extLst>
              <a:ext uri="{FF2B5EF4-FFF2-40B4-BE49-F238E27FC236}">
                <a16:creationId xmlns:a16="http://schemas.microsoft.com/office/drawing/2014/main" id="{7E0F13A9-9AAE-D946-6913-D0DC33D44445}"/>
              </a:ext>
            </a:extLst>
          </p:cNvPr>
          <p:cNvPicPr>
            <a:picLocks noChangeAspect="1"/>
          </p:cNvPicPr>
          <p:nvPr/>
        </p:nvPicPr>
        <p:blipFill rotWithShape="1">
          <a:blip r:embed="rId2"/>
          <a:srcRect r="4421" b="-5"/>
          <a:stretch/>
        </p:blipFill>
        <p:spPr>
          <a:xfrm>
            <a:off x="7611900" y="670542"/>
            <a:ext cx="3930805" cy="2570516"/>
          </a:xfrm>
          <a:prstGeom prst="rect">
            <a:avLst/>
          </a:prstGeom>
        </p:spPr>
      </p:pic>
      <p:pic>
        <p:nvPicPr>
          <p:cNvPr id="4" name="Picture 3" descr="A diagram of a product&#10;&#10;Description automatically generated">
            <a:extLst>
              <a:ext uri="{FF2B5EF4-FFF2-40B4-BE49-F238E27FC236}">
                <a16:creationId xmlns:a16="http://schemas.microsoft.com/office/drawing/2014/main" id="{F441B42D-F8BD-A9C0-76B0-C833B824C07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568" r="9411" b="-4"/>
          <a:stretch/>
        </p:blipFill>
        <p:spPr>
          <a:xfrm>
            <a:off x="7611905" y="3625283"/>
            <a:ext cx="3936614" cy="2574293"/>
          </a:xfrm>
          <a:prstGeom prst="rect">
            <a:avLst/>
          </a:prstGeom>
        </p:spPr>
      </p:pic>
      <p:sp>
        <p:nvSpPr>
          <p:cNvPr id="18" name="Slide Number Placeholder 17">
            <a:extLst>
              <a:ext uri="{FF2B5EF4-FFF2-40B4-BE49-F238E27FC236}">
                <a16:creationId xmlns:a16="http://schemas.microsoft.com/office/drawing/2014/main" id="{E2222E9B-51A3-EA1F-9538-03A875B0E833}"/>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16" name="Footer Placeholder 15">
            <a:extLst>
              <a:ext uri="{FF2B5EF4-FFF2-40B4-BE49-F238E27FC236}">
                <a16:creationId xmlns:a16="http://schemas.microsoft.com/office/drawing/2014/main" id="{B38ED03A-924F-2607-FABC-B0AF19FAA8E6}"/>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8426563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Person writing on a notepad">
            <a:extLst>
              <a:ext uri="{FF2B5EF4-FFF2-40B4-BE49-F238E27FC236}">
                <a16:creationId xmlns:a16="http://schemas.microsoft.com/office/drawing/2014/main" id="{FE5E52CC-3403-6186-2622-8CF30589671A}"/>
              </a:ext>
            </a:extLst>
          </p:cNvPr>
          <p:cNvPicPr>
            <a:picLocks noChangeAspect="1"/>
          </p:cNvPicPr>
          <p:nvPr/>
        </p:nvPicPr>
        <p:blipFill rotWithShape="1">
          <a:blip r:embed="rId2">
            <a:alphaModFix amt="35000"/>
          </a:blip>
          <a:srcRect t="16491" b="12531"/>
          <a:stretch/>
        </p:blipFill>
        <p:spPr>
          <a:xfrm>
            <a:off x="20" y="975"/>
            <a:ext cx="12191980" cy="6858000"/>
          </a:xfrm>
          <a:prstGeom prst="rect">
            <a:avLst/>
          </a:prstGeom>
        </p:spPr>
      </p:pic>
      <p:sp>
        <p:nvSpPr>
          <p:cNvPr id="2" name="Title 1">
            <a:extLst>
              <a:ext uri="{FF2B5EF4-FFF2-40B4-BE49-F238E27FC236}">
                <a16:creationId xmlns:a16="http://schemas.microsoft.com/office/drawing/2014/main" id="{B00736E6-450B-779A-11C9-669F960554B7}"/>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b="1"/>
              <a:t>Case Study - DevOps Implementation</a:t>
            </a:r>
          </a:p>
        </p:txBody>
      </p:sp>
      <p:cxnSp>
        <p:nvCxnSpPr>
          <p:cNvPr id="39" name="Straight Connector 3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1EBB02-65F0-435E-C85F-5B9730D2D95C}"/>
              </a:ext>
            </a:extLst>
          </p:cNvPr>
          <p:cNvSpPr txBox="1"/>
          <p:nvPr/>
        </p:nvSpPr>
        <p:spPr>
          <a:xfrm>
            <a:off x="1097280" y="2108201"/>
            <a:ext cx="10058400" cy="3760891"/>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a:spcAft>
                <a:spcPts val="600"/>
              </a:spcAft>
              <a:buFont typeface="Calibri" panose="020F0502020204030204" pitchFamily="34" charset="0"/>
            </a:pPr>
            <a:r>
              <a:rPr lang="en-US" sz="3200" b="1" dirty="0">
                <a:solidFill>
                  <a:schemeClr val="tx1">
                    <a:lumMod val="75000"/>
                    <a:lumOff val="25000"/>
                  </a:schemeClr>
                </a:solidFill>
              </a:rPr>
              <a:t>Organization Overview</a:t>
            </a:r>
          </a:p>
        </p:txBody>
      </p:sp>
      <p:sp>
        <p:nvSpPr>
          <p:cNvPr id="37" name="Rectangle 36">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45C0A515-618D-E91E-72BF-2EC46341D6E1}"/>
              </a:ext>
            </a:extLst>
          </p:cNvPr>
          <p:cNvSpPr txBox="1"/>
          <p:nvPr/>
        </p:nvSpPr>
        <p:spPr>
          <a:xfrm>
            <a:off x="1097387" y="3085563"/>
            <a:ext cx="73382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latin typeface="Arial"/>
                <a:cs typeface="Arial"/>
              </a:rPr>
              <a:t>Company: XYZ Enterprises</a:t>
            </a:r>
            <a:endParaRPr lang="en-US" dirty="0">
              <a:solidFill>
                <a:srgbClr val="FFFF00"/>
              </a:solidFill>
            </a:endParaRPr>
          </a:p>
          <a:p>
            <a:pPr marL="285750" indent="-285750">
              <a:buFont typeface="Wingdings"/>
              <a:buChar char="Ø"/>
            </a:pPr>
            <a:r>
              <a:rPr lang="en-US">
                <a:solidFill>
                  <a:srgbClr val="FFFF00"/>
                </a:solidFill>
                <a:latin typeface="Arial"/>
                <a:cs typeface="Arial"/>
              </a:rPr>
              <a:t>Industry: E-commerce</a:t>
            </a:r>
          </a:p>
          <a:p>
            <a:pPr marL="285750" indent="-285750">
              <a:buFont typeface="Wingdings"/>
              <a:buChar char="Ø"/>
            </a:pPr>
            <a:r>
              <a:rPr lang="en-US">
                <a:solidFill>
                  <a:srgbClr val="FFFF00"/>
                </a:solidFill>
                <a:latin typeface="Arial"/>
                <a:cs typeface="Arial"/>
              </a:rPr>
              <a:t>Challenge: Slow release cycles, manual deployment processes, and frequent production issues.</a:t>
            </a:r>
          </a:p>
          <a:p>
            <a:pPr marL="285750" indent="-285750" algn="l">
              <a:buFont typeface="Wingdings"/>
              <a:buChar char="Ø"/>
            </a:pPr>
            <a:endParaRPr lang="en-US" dirty="0">
              <a:solidFill>
                <a:srgbClr val="FFFF00"/>
              </a:solidFill>
            </a:endParaRPr>
          </a:p>
        </p:txBody>
      </p:sp>
      <p:sp>
        <p:nvSpPr>
          <p:cNvPr id="10" name="Slide Number Placeholder 9">
            <a:extLst>
              <a:ext uri="{FF2B5EF4-FFF2-40B4-BE49-F238E27FC236}">
                <a16:creationId xmlns:a16="http://schemas.microsoft.com/office/drawing/2014/main" id="{6067AD60-B307-54BC-2C88-9E0D9FF1931B}"/>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9" name="Footer Placeholder 8">
            <a:extLst>
              <a:ext uri="{FF2B5EF4-FFF2-40B4-BE49-F238E27FC236}">
                <a16:creationId xmlns:a16="http://schemas.microsoft.com/office/drawing/2014/main" id="{AE95600F-E48C-A184-C21B-EEB578112AD3}"/>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23392790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E066A4-4296-6A24-C355-6C92456615D6}"/>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3700" b="1">
                <a:solidFill>
                  <a:srgbClr val="FFFFFF"/>
                </a:solidFill>
              </a:rPr>
              <a:t> DevOps Implementation Challenges</a:t>
            </a:r>
          </a:p>
          <a:p>
            <a:pPr marL="285750" indent="-285750"/>
            <a:endParaRPr lang="en-US" sz="3700">
              <a:solidFill>
                <a:srgbClr val="FFFFFF"/>
              </a:solidFill>
            </a:endParaRPr>
          </a:p>
        </p:txBody>
      </p:sp>
      <p:cxnSp>
        <p:nvCxnSpPr>
          <p:cNvPr id="43" name="Straight Connector 4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White puzzle with one red piece">
            <a:extLst>
              <a:ext uri="{FF2B5EF4-FFF2-40B4-BE49-F238E27FC236}">
                <a16:creationId xmlns:a16="http://schemas.microsoft.com/office/drawing/2014/main" id="{EF38B39A-EA4E-37F7-7449-70FD5B905459}"/>
              </a:ext>
            </a:extLst>
          </p:cNvPr>
          <p:cNvPicPr>
            <a:picLocks noChangeAspect="1"/>
          </p:cNvPicPr>
          <p:nvPr/>
        </p:nvPicPr>
        <p:blipFill rotWithShape="1">
          <a:blip r:embed="rId2"/>
          <a:srcRect l="31997" r="30437"/>
          <a:stretch/>
        </p:blipFill>
        <p:spPr>
          <a:xfrm>
            <a:off x="7611902" y="10"/>
            <a:ext cx="4580097" cy="6857990"/>
          </a:xfrm>
          <a:prstGeom prst="rect">
            <a:avLst/>
          </a:prstGeom>
        </p:spPr>
      </p:pic>
      <p:graphicFrame>
        <p:nvGraphicFramePr>
          <p:cNvPr id="45" name="TextBox 3">
            <a:extLst>
              <a:ext uri="{FF2B5EF4-FFF2-40B4-BE49-F238E27FC236}">
                <a16:creationId xmlns:a16="http://schemas.microsoft.com/office/drawing/2014/main" id="{11E32970-7E12-C2BD-EE63-3B3F6127BF68}"/>
              </a:ext>
            </a:extLst>
          </p:cNvPr>
          <p:cNvGraphicFramePr/>
          <p:nvPr/>
        </p:nvGraphicFramePr>
        <p:xfrm>
          <a:off x="1097279" y="2546224"/>
          <a:ext cx="5977938" cy="3342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Slide Number Placeholder 35">
            <a:extLst>
              <a:ext uri="{FF2B5EF4-FFF2-40B4-BE49-F238E27FC236}">
                <a16:creationId xmlns:a16="http://schemas.microsoft.com/office/drawing/2014/main" id="{48888C5A-36F8-6B23-777F-A1FD67CCBCB9}"/>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34" name="Footer Placeholder 33">
            <a:extLst>
              <a:ext uri="{FF2B5EF4-FFF2-40B4-BE49-F238E27FC236}">
                <a16:creationId xmlns:a16="http://schemas.microsoft.com/office/drawing/2014/main" id="{D5F9D91B-7489-FE80-EA16-421017D64A6E}"/>
              </a:ext>
            </a:extLst>
          </p:cNvPr>
          <p:cNvSpPr>
            <a:spLocks noGrp="1"/>
          </p:cNvSpPr>
          <p:nvPr>
            <p:ph type="ftr" sz="quarter" idx="11"/>
          </p:nvPr>
        </p:nvSpPr>
        <p:spPr/>
        <p:txBody>
          <a:bodyPr/>
          <a:lstStyle/>
          <a:p>
            <a:r>
              <a:rPr lang="en-US"/>
              <a:t>20012531031_Tirth Shah</a:t>
            </a:r>
          </a:p>
        </p:txBody>
      </p:sp>
    </p:spTree>
    <p:extLst>
      <p:ext uri="{BB962C8B-B14F-4D97-AF65-F5344CB8AC3E}">
        <p14:creationId xmlns:p14="http://schemas.microsoft.com/office/powerpoint/2010/main" val="245474175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AnalogousFromRegularSeedLeftStep">
      <a:dk1>
        <a:srgbClr val="000000"/>
      </a:dk1>
      <a:lt1>
        <a:srgbClr val="FFFFFF"/>
      </a:lt1>
      <a:dk2>
        <a:srgbClr val="412C24"/>
      </a:dk2>
      <a:lt2>
        <a:srgbClr val="E8E6E2"/>
      </a:lt2>
      <a:accent1>
        <a:srgbClr val="4D71C3"/>
      </a:accent1>
      <a:accent2>
        <a:srgbClr val="3B91B1"/>
      </a:accent2>
      <a:accent3>
        <a:srgbClr val="46B3A4"/>
      </a:accent3>
      <a:accent4>
        <a:srgbClr val="3BB16F"/>
      </a:accent4>
      <a:accent5>
        <a:srgbClr val="48B84B"/>
      </a:accent5>
      <a:accent6>
        <a:srgbClr val="69B13B"/>
      </a:accent6>
      <a:hlink>
        <a:srgbClr val="9E7D34"/>
      </a:hlink>
      <a:folHlink>
        <a:srgbClr val="7F7F7F"/>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RetrospectVTI</vt:lpstr>
      <vt:lpstr>Aim: Case Study of Dev-ops and Different Tools and Presentation</vt:lpstr>
      <vt:lpstr>Introduction</vt:lpstr>
      <vt:lpstr>common challenges in traditional software development</vt:lpstr>
      <vt:lpstr>DevOps Transformation</vt:lpstr>
      <vt:lpstr>DevOps Tools and Technologies</vt:lpstr>
      <vt:lpstr>DevOps Tools and Technologies</vt:lpstr>
      <vt:lpstr>DEVOPS TOOLS AND TECHNOLOGIES.</vt:lpstr>
      <vt:lpstr>Case Study - DevOps Implementation</vt:lpstr>
      <vt:lpstr> DevOps Implementation Challenges </vt:lpstr>
      <vt:lpstr>PowerPoint Presentation</vt:lpstr>
      <vt:lpstr>PowerPoint Presentation</vt:lpstr>
      <vt:lpstr>DEMO</vt:lpstr>
      <vt:lpstr>PowerPoint Presentation</vt:lpstr>
      <vt:lpstr>Conclusion</vt:lpstr>
      <vt:lpstr>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316</cp:revision>
  <dcterms:created xsi:type="dcterms:W3CDTF">2023-12-02T12:02:27Z</dcterms:created>
  <dcterms:modified xsi:type="dcterms:W3CDTF">2023-12-02T15:13:41Z</dcterms:modified>
</cp:coreProperties>
</file>